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60"/>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289" r:id="rId19"/>
    <p:sldId id="290" r:id="rId20"/>
    <p:sldId id="291" r:id="rId21"/>
    <p:sldId id="292" r:id="rId22"/>
    <p:sldId id="338" r:id="rId23"/>
    <p:sldId id="357" r:id="rId24"/>
    <p:sldId id="358" r:id="rId25"/>
    <p:sldId id="359" r:id="rId26"/>
    <p:sldId id="299" r:id="rId27"/>
    <p:sldId id="288" r:id="rId28"/>
    <p:sldId id="335" r:id="rId29"/>
    <p:sldId id="337" r:id="rId30"/>
    <p:sldId id="301" r:id="rId31"/>
    <p:sldId id="313" r:id="rId32"/>
    <p:sldId id="332" r:id="rId33"/>
    <p:sldId id="336" r:id="rId34"/>
    <p:sldId id="316" r:id="rId35"/>
    <p:sldId id="346" r:id="rId36"/>
    <p:sldId id="312" r:id="rId37"/>
    <p:sldId id="314" r:id="rId38"/>
    <p:sldId id="315" r:id="rId39"/>
    <p:sldId id="319" r:id="rId40"/>
    <p:sldId id="317" r:id="rId41"/>
    <p:sldId id="347" r:id="rId42"/>
    <p:sldId id="321" r:id="rId43"/>
    <p:sldId id="318" r:id="rId44"/>
    <p:sldId id="322" r:id="rId45"/>
    <p:sldId id="323" r:id="rId46"/>
    <p:sldId id="333" r:id="rId47"/>
    <p:sldId id="334" r:id="rId48"/>
    <p:sldId id="307" r:id="rId49"/>
    <p:sldId id="308" r:id="rId50"/>
    <p:sldId id="309" r:id="rId51"/>
    <p:sldId id="310" r:id="rId52"/>
    <p:sldId id="311" r:id="rId53"/>
    <p:sldId id="331" r:id="rId54"/>
    <p:sldId id="352" r:id="rId55"/>
    <p:sldId id="353" r:id="rId56"/>
    <p:sldId id="354" r:id="rId57"/>
    <p:sldId id="275" r:id="rId58"/>
    <p:sldId id="276" r:id="rId59"/>
  </p:sldIdLst>
  <p:sldSz cx="9144000" cy="5143500" type="screen16x9"/>
  <p:notesSz cx="6858000" cy="9144000"/>
  <p:embeddedFontLst>
    <p:embeddedFont>
      <p:font typeface="Abadi" panose="020B0604020104020204" pitchFamily="34" charset="0"/>
      <p:regular r:id="rId61"/>
    </p:embeddedFont>
    <p:embeddedFont>
      <p:font typeface="Calibri" panose="020F0502020204030204" pitchFamily="34" charset="0"/>
      <p:regular r:id="rId62"/>
      <p:bold r:id="rId63"/>
      <p:italic r:id="rId64"/>
      <p:boldItalic r:id="rId65"/>
    </p:embeddedFont>
    <p:embeddedFont>
      <p:font typeface="Tenorite" panose="00000500000000000000" pitchFamily="2" charset="0"/>
      <p:regular r:id="rId66"/>
      <p:bold r:id="rId67"/>
      <p:italic r:id="rId68"/>
      <p:boldItalic r:id="rId69"/>
    </p:embeddedFont>
    <p:embeddedFont>
      <p:font typeface="Trebuchet MS" panose="020B0603020202020204" pitchFamily="3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7" d="100"/>
          <a:sy n="117" d="100"/>
        </p:scale>
        <p:origin x="143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ata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57ED0A09-FCF7-4C30-8A06-D8020832A1F1}" type="pres">
      <dgm:prSet presAssocID="{1A1874C0-A86A-451C-BDE0-F3605B10D889}" presName="Name0" presStyleCnt="0">
        <dgm:presLayoutVars>
          <dgm:dir/>
          <dgm:animLvl val="lvl"/>
          <dgm:resizeHandles val="exact"/>
        </dgm:presLayoutVars>
      </dgm:prSet>
      <dgm:spPr/>
    </dgm:pt>
    <dgm:pt modelId="{2BD0E162-C7EB-4286-810F-281E05F45D5C}" type="pres">
      <dgm:prSet presAssocID="{8E2184EE-064C-49C6-B701-346DABBC8CAA}" presName="linNode" presStyleCnt="0"/>
      <dgm:spPr/>
    </dgm:pt>
    <dgm:pt modelId="{7D33E3F7-8851-47EB-97D3-6D83288F5866}" type="pres">
      <dgm:prSet presAssocID="{8E2184EE-064C-49C6-B701-346DABBC8CAA}" presName="parentText" presStyleLbl="node1" presStyleIdx="0" presStyleCnt="7">
        <dgm:presLayoutVars>
          <dgm:chMax val="1"/>
          <dgm:bulletEnabled val="1"/>
        </dgm:presLayoutVars>
      </dgm:prSet>
      <dgm:spPr/>
    </dgm:pt>
    <dgm:pt modelId="{1D727D04-E4D0-4C16-903B-64342C457E59}" type="pres">
      <dgm:prSet presAssocID="{8E2184EE-064C-49C6-B701-346DABBC8CAA}" presName="descendantText" presStyleLbl="alignAccFollowNode1" presStyleIdx="0" presStyleCnt="7">
        <dgm:presLayoutVars>
          <dgm:bulletEnabled val="1"/>
        </dgm:presLayoutVars>
      </dgm:prSet>
      <dgm:spPr/>
    </dgm:pt>
    <dgm:pt modelId="{85EA632F-53AB-4E17-91FF-8B29BBD6D67D}" type="pres">
      <dgm:prSet presAssocID="{7AEC4101-F5CC-4672-96C1-938C54ECD502}" presName="sp" presStyleCnt="0"/>
      <dgm:spPr/>
    </dgm:pt>
    <dgm:pt modelId="{5329C122-B3C7-434E-8E0B-6CDE4638250A}" type="pres">
      <dgm:prSet presAssocID="{6C8E754F-7C70-44A1-BDFA-F8B2B150C24D}" presName="linNode" presStyleCnt="0"/>
      <dgm:spPr/>
    </dgm:pt>
    <dgm:pt modelId="{C5DAD3AE-E2B8-48BE-BFFA-69D14694B5B4}" type="pres">
      <dgm:prSet presAssocID="{6C8E754F-7C70-44A1-BDFA-F8B2B150C24D}" presName="parentText" presStyleLbl="node1" presStyleIdx="1" presStyleCnt="7">
        <dgm:presLayoutVars>
          <dgm:chMax val="1"/>
          <dgm:bulletEnabled val="1"/>
        </dgm:presLayoutVars>
      </dgm:prSet>
      <dgm:spPr/>
    </dgm:pt>
    <dgm:pt modelId="{3445DC24-4226-45AB-8925-866ACADA1964}" type="pres">
      <dgm:prSet presAssocID="{6C8E754F-7C70-44A1-BDFA-F8B2B150C24D}" presName="descendantText" presStyleLbl="alignAccFollowNode1" presStyleIdx="1" presStyleCnt="7">
        <dgm:presLayoutVars>
          <dgm:bulletEnabled val="1"/>
        </dgm:presLayoutVars>
      </dgm:prSet>
      <dgm:spPr/>
    </dgm:pt>
    <dgm:pt modelId="{2BE00AF2-709D-41A4-BAD1-B77911B46DE1}" type="pres">
      <dgm:prSet presAssocID="{6DE1B1E3-9A14-4F18-9C7D-0F06C4724AAA}" presName="sp" presStyleCnt="0"/>
      <dgm:spPr/>
    </dgm:pt>
    <dgm:pt modelId="{6A4AD2EF-C15C-45FD-A907-E78F872883B5}" type="pres">
      <dgm:prSet presAssocID="{6EB499BF-167C-43AA-9A47-68F793D5A339}" presName="linNode" presStyleCnt="0"/>
      <dgm:spPr/>
    </dgm:pt>
    <dgm:pt modelId="{DB1F394F-F6FA-4886-8A3F-221FC6068388}" type="pres">
      <dgm:prSet presAssocID="{6EB499BF-167C-43AA-9A47-68F793D5A339}" presName="parentText" presStyleLbl="node1" presStyleIdx="2" presStyleCnt="7">
        <dgm:presLayoutVars>
          <dgm:chMax val="1"/>
          <dgm:bulletEnabled val="1"/>
        </dgm:presLayoutVars>
      </dgm:prSet>
      <dgm:spPr/>
    </dgm:pt>
    <dgm:pt modelId="{0AD9AABB-BA59-4DA2-AFFA-C0137D1F7695}" type="pres">
      <dgm:prSet presAssocID="{6EB499BF-167C-43AA-9A47-68F793D5A339}" presName="descendantText" presStyleLbl="alignAccFollowNode1" presStyleIdx="2" presStyleCnt="7">
        <dgm:presLayoutVars>
          <dgm:bulletEnabled val="1"/>
        </dgm:presLayoutVars>
      </dgm:prSet>
      <dgm:spPr/>
    </dgm:pt>
    <dgm:pt modelId="{93ECD631-68AE-4AC1-B8A4-FE508DF7CCD6}" type="pres">
      <dgm:prSet presAssocID="{AA7B5427-2BEF-4F36-81A5-6CA858B98172}" presName="sp" presStyleCnt="0"/>
      <dgm:spPr/>
    </dgm:pt>
    <dgm:pt modelId="{DB2A0B50-FE7E-40AB-933A-2D5F25F959CD}" type="pres">
      <dgm:prSet presAssocID="{644A79A7-AB18-44D1-9D55-EB90880844DB}" presName="linNode" presStyleCnt="0"/>
      <dgm:spPr/>
    </dgm:pt>
    <dgm:pt modelId="{D7FAF304-CAFA-4887-8EBE-CF7147DF753D}" type="pres">
      <dgm:prSet presAssocID="{644A79A7-AB18-44D1-9D55-EB90880844DB}" presName="parentText" presStyleLbl="node1" presStyleIdx="3" presStyleCnt="7">
        <dgm:presLayoutVars>
          <dgm:chMax val="1"/>
          <dgm:bulletEnabled val="1"/>
        </dgm:presLayoutVars>
      </dgm:prSet>
      <dgm:spPr/>
    </dgm:pt>
    <dgm:pt modelId="{A6C4D21C-F33A-41BD-AB83-B26302DEEFBC}" type="pres">
      <dgm:prSet presAssocID="{644A79A7-AB18-44D1-9D55-EB90880844DB}" presName="descendantText" presStyleLbl="alignAccFollowNode1" presStyleIdx="3" presStyleCnt="7">
        <dgm:presLayoutVars>
          <dgm:bulletEnabled val="1"/>
        </dgm:presLayoutVars>
      </dgm:prSet>
      <dgm:spPr/>
    </dgm:pt>
    <dgm:pt modelId="{20375A15-ABA4-4EB0-9738-1C31EE38D433}" type="pres">
      <dgm:prSet presAssocID="{65C174D0-B531-4659-BC0D-552D42068B43}" presName="sp" presStyleCnt="0"/>
      <dgm:spPr/>
    </dgm:pt>
    <dgm:pt modelId="{F2F9CEBF-B612-4590-81BD-DDC9F2A5672F}" type="pres">
      <dgm:prSet presAssocID="{8560F9F7-8214-48E8-9D44-61D8DADC33A4}" presName="linNode" presStyleCnt="0"/>
      <dgm:spPr/>
    </dgm:pt>
    <dgm:pt modelId="{E2E08525-DF2D-4DEB-912B-50667B17D036}" type="pres">
      <dgm:prSet presAssocID="{8560F9F7-8214-48E8-9D44-61D8DADC33A4}" presName="parentText" presStyleLbl="node1" presStyleIdx="4" presStyleCnt="7">
        <dgm:presLayoutVars>
          <dgm:chMax val="1"/>
          <dgm:bulletEnabled val="1"/>
        </dgm:presLayoutVars>
      </dgm:prSet>
      <dgm:spPr/>
    </dgm:pt>
    <dgm:pt modelId="{1B344A40-2F35-4CB9-A2F4-3A890026C19A}" type="pres">
      <dgm:prSet presAssocID="{8560F9F7-8214-48E8-9D44-61D8DADC33A4}" presName="descendantText" presStyleLbl="alignAccFollowNode1" presStyleIdx="4" presStyleCnt="7">
        <dgm:presLayoutVars>
          <dgm:bulletEnabled val="1"/>
        </dgm:presLayoutVars>
      </dgm:prSet>
      <dgm:spPr/>
    </dgm:pt>
    <dgm:pt modelId="{559CBB45-CBAF-4111-81BC-B376D1E12500}" type="pres">
      <dgm:prSet presAssocID="{1988840A-15B4-4B97-9F33-DDB3957F6A4F}" presName="sp" presStyleCnt="0"/>
      <dgm:spPr/>
    </dgm:pt>
    <dgm:pt modelId="{6F19C696-51F3-4E19-8F7B-4145DC0B2F62}" type="pres">
      <dgm:prSet presAssocID="{6C83C3F2-ECCA-426A-818D-B0C3E02E48C5}" presName="linNode" presStyleCnt="0"/>
      <dgm:spPr/>
    </dgm:pt>
    <dgm:pt modelId="{1069F5FE-F8D5-4E61-AAAE-1600EA79CAC8}" type="pres">
      <dgm:prSet presAssocID="{6C83C3F2-ECCA-426A-818D-B0C3E02E48C5}" presName="parentText" presStyleLbl="node1" presStyleIdx="5" presStyleCnt="7">
        <dgm:presLayoutVars>
          <dgm:chMax val="1"/>
          <dgm:bulletEnabled val="1"/>
        </dgm:presLayoutVars>
      </dgm:prSet>
      <dgm:spPr/>
    </dgm:pt>
    <dgm:pt modelId="{8AEF390C-C9BC-4ACC-84D2-CDA8B80ABA35}" type="pres">
      <dgm:prSet presAssocID="{6C83C3F2-ECCA-426A-818D-B0C3E02E48C5}" presName="descendantText" presStyleLbl="alignAccFollowNode1" presStyleIdx="5" presStyleCnt="7">
        <dgm:presLayoutVars>
          <dgm:bulletEnabled val="1"/>
        </dgm:presLayoutVars>
      </dgm:prSet>
      <dgm:spPr/>
    </dgm:pt>
    <dgm:pt modelId="{ACEDBDB9-1006-4E1B-BE6F-5FB3D46A3E34}" type="pres">
      <dgm:prSet presAssocID="{AFED2F0A-14E1-44AF-A532-70ECAA717311}" presName="sp" presStyleCnt="0"/>
      <dgm:spPr/>
    </dgm:pt>
    <dgm:pt modelId="{2A6B3DD5-AFE1-4C33-A862-C172A9205F20}" type="pres">
      <dgm:prSet presAssocID="{26D12F0A-90D5-4280-9B2A-D3E04B05CAF5}" presName="linNode" presStyleCnt="0"/>
      <dgm:spPr/>
    </dgm:pt>
    <dgm:pt modelId="{33CEF9A2-87CE-43FD-AAFA-4A26ADE081C9}" type="pres">
      <dgm:prSet presAssocID="{26D12F0A-90D5-4280-9B2A-D3E04B05CAF5}" presName="parentText" presStyleLbl="node1" presStyleIdx="6" presStyleCnt="7">
        <dgm:presLayoutVars>
          <dgm:chMax val="1"/>
          <dgm:bulletEnabled val="1"/>
        </dgm:presLayoutVars>
      </dgm:prSet>
      <dgm:spPr/>
    </dgm:pt>
    <dgm:pt modelId="{E4F37E11-031E-42B9-B206-DF0533DF1D88}" type="pres">
      <dgm:prSet presAssocID="{26D12F0A-90D5-4280-9B2A-D3E04B05CAF5}" presName="descendantText" presStyleLbl="alignAccFollowNode1" presStyleIdx="6" presStyleCnt="7">
        <dgm:presLayoutVars>
          <dgm:bulletEnabled val="1"/>
        </dgm:presLayoutVars>
      </dgm:prSet>
      <dgm:spPr/>
    </dgm:pt>
  </dgm:ptLst>
  <dgm:cxnLst>
    <dgm:cxn modelId="{E988B80C-7624-4225-B879-BDA6235ED2A9}" type="presOf" srcId="{644A79A7-AB18-44D1-9D55-EB90880844DB}" destId="{D7FAF304-CAFA-4887-8EBE-CF7147DF753D}" srcOrd="0" destOrd="0"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0A228530-8ED5-4883-BBAB-65AB382DD67B}" type="presOf" srcId="{6C8E754F-7C70-44A1-BDFA-F8B2B150C24D}" destId="{C5DAD3AE-E2B8-48BE-BFFA-69D14694B5B4}" srcOrd="0" destOrd="0" presId="urn:microsoft.com/office/officeart/2005/8/layout/vList5"/>
    <dgm:cxn modelId="{9BC53333-CD4F-4969-B033-C5044923E3C8}" type="presOf" srcId="{AC2A4A8A-BE3E-4FD3-889A-8AD976803EED}" destId="{3445DC24-4226-45AB-8925-866ACADA1964}" srcOrd="0" destOrd="0" presId="urn:microsoft.com/office/officeart/2005/8/layout/vList5"/>
    <dgm:cxn modelId="{E7656534-ACA7-46EC-B4B2-7225476C6747}" type="presOf" srcId="{13099F69-924C-4A13-8765-DE31F9D5AB74}" destId="{1D727D04-E4D0-4C16-903B-64342C457E59}" srcOrd="0" destOrd="0" presId="urn:microsoft.com/office/officeart/2005/8/layout/vList5"/>
    <dgm:cxn modelId="{19395937-5668-4030-8346-1F61FC021560}" type="presOf" srcId="{078618AA-94E2-4EDE-BBB0-1DBCA9E69AE8}" destId="{E4F37E11-031E-42B9-B206-DF0533DF1D88}" srcOrd="0" destOrd="1" presId="urn:microsoft.com/office/officeart/2005/8/layout/vList5"/>
    <dgm:cxn modelId="{E645EC5D-C3A3-4E53-B40E-868CFD2C590E}" type="presOf" srcId="{8E2184EE-064C-49C6-B701-346DABBC8CAA}" destId="{7D33E3F7-8851-47EB-97D3-6D83288F5866}" srcOrd="0" destOrd="0" presId="urn:microsoft.com/office/officeart/2005/8/layout/vList5"/>
    <dgm:cxn modelId="{1D1EED60-089A-4BFC-B6B6-F1C0FF25CC52}" type="presOf" srcId="{0D50C75E-D725-4BAF-8130-B83D548244C8}" destId="{8AEF390C-C9BC-4ACC-84D2-CDA8B80ABA35}"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9344BC67-FAAC-41F2-9D04-D7F0B3C2C5D8}" srcId="{6C8E754F-7C70-44A1-BDFA-F8B2B150C24D}" destId="{AC2A4A8A-BE3E-4FD3-889A-8AD976803EED}" srcOrd="0" destOrd="0" parTransId="{0EB69609-E366-4F73-A96A-E9AE5BF68D3E}" sibTransId="{0F465387-F91A-4B30-9488-19636785D60C}"/>
    <dgm:cxn modelId="{D25B296F-BAB9-4369-A2D2-6528459165E7}" type="presOf" srcId="{5E748D02-58C6-4A17-9129-24D9CE2E965A}" destId="{0AD9AABB-BA59-4DA2-AFFA-C0137D1F7695}" srcOrd="0" destOrd="0" presId="urn:microsoft.com/office/officeart/2005/8/layout/vList5"/>
    <dgm:cxn modelId="{7512806F-6BB2-4AC8-B2CE-B733C280B6AD}" type="presOf" srcId="{5C8F982A-8CB7-40EE-AAED-8F139C46A374}" destId="{1D727D04-E4D0-4C16-903B-64342C457E59}" srcOrd="0" destOrd="1" presId="urn:microsoft.com/office/officeart/2005/8/layout/vList5"/>
    <dgm:cxn modelId="{C6E6CC55-9867-4B5B-8846-B5A4DB63D72A}" type="presOf" srcId="{8055E970-7442-4F45-9EFA-68FFF04D15F0}" destId="{A6C4D21C-F33A-41BD-AB83-B26302DEEFBC}" srcOrd="0" destOrd="0"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029F482-316C-4942-969F-82486E5E8E74}" type="presOf" srcId="{6EF2600C-3136-4E90-81D4-8C7A3C2426CB}" destId="{0AD9AABB-BA59-4DA2-AFFA-C0137D1F7695}" srcOrd="0" destOrd="1" presId="urn:microsoft.com/office/officeart/2005/8/layout/vList5"/>
    <dgm:cxn modelId="{2A611B84-E4E4-4B5E-858C-DA8CEB1D1EF1}" type="presOf" srcId="{7F590745-E9BD-4947-B2B5-7FF3E80241C3}" destId="{1B344A40-2F35-4CB9-A2F4-3A890026C19A}" srcOrd="0" destOrd="1" presId="urn:microsoft.com/office/officeart/2005/8/layout/vList5"/>
    <dgm:cxn modelId="{6F6DF391-B5CA-4C3F-8CF8-784756ADEE3A}" type="presOf" srcId="{6EB499BF-167C-43AA-9A47-68F793D5A339}" destId="{DB1F394F-F6FA-4886-8A3F-221FC6068388}"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3C3609A8-3691-44C5-A564-8DBFAD1335DA}" type="presOf" srcId="{4AA3CE8E-B458-4C3D-BB81-68069467CE7F}" destId="{3445DC24-4226-45AB-8925-866ACADA1964}"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29FEA1B5-FDE1-4738-BF5D-86BE13140D1B}" srcId="{644A79A7-AB18-44D1-9D55-EB90880844DB}" destId="{FF6BA7AE-36DC-4231-A82F-B139984A49E3}" srcOrd="1" destOrd="0" parTransId="{B1E704F2-A298-464D-85D6-EF14EBC681F7}" sibTransId="{CE6EB8A4-8A8D-42DE-8EA6-87453E60F3DB}"/>
    <dgm:cxn modelId="{5E6644B8-F1B2-449F-B9F8-0B51B47F8709}" type="presOf" srcId="{8560F9F7-8214-48E8-9D44-61D8DADC33A4}" destId="{E2E08525-DF2D-4DEB-912B-50667B17D036}" srcOrd="0" destOrd="0" presId="urn:microsoft.com/office/officeart/2005/8/layout/vList5"/>
    <dgm:cxn modelId="{4ABC15B9-38C6-46A0-8F7E-C2F956B6D922}" type="presOf" srcId="{1A1874C0-A86A-451C-BDE0-F3605B10D889}" destId="{57ED0A09-FCF7-4C30-8A06-D8020832A1F1}"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95E29EC6-91D3-40D4-8FA3-3032D2ADE960}" type="presOf" srcId="{B2702603-4AB4-4D26-82DE-01309CDBF1BA}" destId="{8AEF390C-C9BC-4ACC-84D2-CDA8B80ABA35}" srcOrd="0" destOrd="1"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2388DADA-9BB8-4649-BF3D-A58BB1D4C8B0}" type="presOf" srcId="{26D12F0A-90D5-4280-9B2A-D3E04B05CAF5}" destId="{33CEF9A2-87CE-43FD-AAFA-4A26ADE081C9}" srcOrd="0" destOrd="0" presId="urn:microsoft.com/office/officeart/2005/8/layout/vList5"/>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888B7FE8-D1BD-4336-B249-8FEA4364FB67}" type="presOf" srcId="{FF6BA7AE-36DC-4231-A82F-B139984A49E3}" destId="{A6C4D21C-F33A-41BD-AB83-B26302DEEFBC}" srcOrd="0" destOrd="1" presId="urn:microsoft.com/office/officeart/2005/8/layout/vList5"/>
    <dgm:cxn modelId="{7D6825EE-C4EE-4604-9D8C-CCD63CC1082A}" srcId="{8560F9F7-8214-48E8-9D44-61D8DADC33A4}" destId="{6148C29D-CEF6-4EBB-B798-B1D6455C2A64}" srcOrd="0" destOrd="0" parTransId="{978E2142-1DB7-46C6-BEA7-4886E32A067D}" sibTransId="{8F8E0739-40D9-40E6-AEA8-7B676EDFA041}"/>
    <dgm:cxn modelId="{B46F17F7-4FBC-4746-9146-48C7267F2C17}" type="presOf" srcId="{916FEE33-8962-453D-AAB9-DBE71B4B887A}" destId="{E4F37E11-031E-42B9-B206-DF0533DF1D88}"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6A0E2CFD-1B8A-4C6F-A9C8-C984090F85F3}" type="presOf" srcId="{6148C29D-CEF6-4EBB-B798-B1D6455C2A64}" destId="{1B344A40-2F35-4CB9-A2F4-3A890026C19A}" srcOrd="0" destOrd="0" presId="urn:microsoft.com/office/officeart/2005/8/layout/vList5"/>
    <dgm:cxn modelId="{7CB1CFFD-7546-4588-8CAD-B5C5AE58C250}" type="presOf" srcId="{6C83C3F2-ECCA-426A-818D-B0C3E02E48C5}" destId="{1069F5FE-F8D5-4E61-AAAE-1600EA79CAC8}" srcOrd="0" destOrd="0" presId="urn:microsoft.com/office/officeart/2005/8/layout/vList5"/>
    <dgm:cxn modelId="{EF354CFE-7037-4637-A65A-D83DCA80A3DC}" srcId="{1A1874C0-A86A-451C-BDE0-F3605B10D889}" destId="{26D12F0A-90D5-4280-9B2A-D3E04B05CAF5}" srcOrd="6" destOrd="0" parTransId="{CA404DE2-6A41-4EBD-B60C-1326404DE088}" sibTransId="{00EDD39D-DAD5-4093-B571-F9F5C469C262}"/>
    <dgm:cxn modelId="{D00384D5-2E4E-4C5A-A6B6-1EBD377861B7}" type="presParOf" srcId="{57ED0A09-FCF7-4C30-8A06-D8020832A1F1}" destId="{2BD0E162-C7EB-4286-810F-281E05F45D5C}" srcOrd="0" destOrd="0" presId="urn:microsoft.com/office/officeart/2005/8/layout/vList5"/>
    <dgm:cxn modelId="{E5FCE7FF-C914-4D1B-9B78-9CDF772ED411}" type="presParOf" srcId="{2BD0E162-C7EB-4286-810F-281E05F45D5C}" destId="{7D33E3F7-8851-47EB-97D3-6D83288F5866}" srcOrd="0" destOrd="0" presId="urn:microsoft.com/office/officeart/2005/8/layout/vList5"/>
    <dgm:cxn modelId="{B4D73A03-98B4-4873-9880-F4D759ABCDE9}" type="presParOf" srcId="{2BD0E162-C7EB-4286-810F-281E05F45D5C}" destId="{1D727D04-E4D0-4C16-903B-64342C457E59}" srcOrd="1" destOrd="0" presId="urn:microsoft.com/office/officeart/2005/8/layout/vList5"/>
    <dgm:cxn modelId="{C6ED929C-6B52-47B5-AB4F-683CE19BD1E6}" type="presParOf" srcId="{57ED0A09-FCF7-4C30-8A06-D8020832A1F1}" destId="{85EA632F-53AB-4E17-91FF-8B29BBD6D67D}" srcOrd="1" destOrd="0" presId="urn:microsoft.com/office/officeart/2005/8/layout/vList5"/>
    <dgm:cxn modelId="{D486E713-AF4E-4500-9BF7-ED90B3678152}" type="presParOf" srcId="{57ED0A09-FCF7-4C30-8A06-D8020832A1F1}" destId="{5329C122-B3C7-434E-8E0B-6CDE4638250A}" srcOrd="2" destOrd="0" presId="urn:microsoft.com/office/officeart/2005/8/layout/vList5"/>
    <dgm:cxn modelId="{C06D7313-192E-4E06-A08F-098AA3C3EF53}" type="presParOf" srcId="{5329C122-B3C7-434E-8E0B-6CDE4638250A}" destId="{C5DAD3AE-E2B8-48BE-BFFA-69D14694B5B4}" srcOrd="0" destOrd="0" presId="urn:microsoft.com/office/officeart/2005/8/layout/vList5"/>
    <dgm:cxn modelId="{0459BD87-A5D9-47A5-88D1-FD64A43581E8}" type="presParOf" srcId="{5329C122-B3C7-434E-8E0B-6CDE4638250A}" destId="{3445DC24-4226-45AB-8925-866ACADA1964}" srcOrd="1" destOrd="0" presId="urn:microsoft.com/office/officeart/2005/8/layout/vList5"/>
    <dgm:cxn modelId="{43D4CB64-2D22-47D3-BC71-696D096F8642}" type="presParOf" srcId="{57ED0A09-FCF7-4C30-8A06-D8020832A1F1}" destId="{2BE00AF2-709D-41A4-BAD1-B77911B46DE1}" srcOrd="3" destOrd="0" presId="urn:microsoft.com/office/officeart/2005/8/layout/vList5"/>
    <dgm:cxn modelId="{F2DB9E37-232C-4B68-B630-5B3ABD439133}" type="presParOf" srcId="{57ED0A09-FCF7-4C30-8A06-D8020832A1F1}" destId="{6A4AD2EF-C15C-45FD-A907-E78F872883B5}" srcOrd="4" destOrd="0" presId="urn:microsoft.com/office/officeart/2005/8/layout/vList5"/>
    <dgm:cxn modelId="{763721B8-D671-4D92-917D-4B09E33D2B1A}" type="presParOf" srcId="{6A4AD2EF-C15C-45FD-A907-E78F872883B5}" destId="{DB1F394F-F6FA-4886-8A3F-221FC6068388}" srcOrd="0" destOrd="0" presId="urn:microsoft.com/office/officeart/2005/8/layout/vList5"/>
    <dgm:cxn modelId="{FE66D436-F626-4B46-BB28-337C2B1DDAA5}" type="presParOf" srcId="{6A4AD2EF-C15C-45FD-A907-E78F872883B5}" destId="{0AD9AABB-BA59-4DA2-AFFA-C0137D1F7695}" srcOrd="1" destOrd="0" presId="urn:microsoft.com/office/officeart/2005/8/layout/vList5"/>
    <dgm:cxn modelId="{66A92751-081E-416D-BE66-BE916B901581}" type="presParOf" srcId="{57ED0A09-FCF7-4C30-8A06-D8020832A1F1}" destId="{93ECD631-68AE-4AC1-B8A4-FE508DF7CCD6}" srcOrd="5" destOrd="0" presId="urn:microsoft.com/office/officeart/2005/8/layout/vList5"/>
    <dgm:cxn modelId="{7DBB654F-5C50-4A13-87DA-A52C62F65A54}" type="presParOf" srcId="{57ED0A09-FCF7-4C30-8A06-D8020832A1F1}" destId="{DB2A0B50-FE7E-40AB-933A-2D5F25F959CD}" srcOrd="6" destOrd="0" presId="urn:microsoft.com/office/officeart/2005/8/layout/vList5"/>
    <dgm:cxn modelId="{C2042B83-AB35-434A-A5E0-355836D7FC98}" type="presParOf" srcId="{DB2A0B50-FE7E-40AB-933A-2D5F25F959CD}" destId="{D7FAF304-CAFA-4887-8EBE-CF7147DF753D}" srcOrd="0" destOrd="0" presId="urn:microsoft.com/office/officeart/2005/8/layout/vList5"/>
    <dgm:cxn modelId="{4C928B2A-1601-43E8-81CE-7AD8477A16BB}" type="presParOf" srcId="{DB2A0B50-FE7E-40AB-933A-2D5F25F959CD}" destId="{A6C4D21C-F33A-41BD-AB83-B26302DEEFBC}" srcOrd="1" destOrd="0" presId="urn:microsoft.com/office/officeart/2005/8/layout/vList5"/>
    <dgm:cxn modelId="{932218FB-4E8B-4118-AAA4-1C24F1A25CED}" type="presParOf" srcId="{57ED0A09-FCF7-4C30-8A06-D8020832A1F1}" destId="{20375A15-ABA4-4EB0-9738-1C31EE38D433}" srcOrd="7" destOrd="0" presId="urn:microsoft.com/office/officeart/2005/8/layout/vList5"/>
    <dgm:cxn modelId="{6198F288-3812-4976-9FCE-81E1D0F5B095}" type="presParOf" srcId="{57ED0A09-FCF7-4C30-8A06-D8020832A1F1}" destId="{F2F9CEBF-B612-4590-81BD-DDC9F2A5672F}" srcOrd="8" destOrd="0" presId="urn:microsoft.com/office/officeart/2005/8/layout/vList5"/>
    <dgm:cxn modelId="{BC4BAA3D-86F3-45DB-8B1C-744CB585AADA}" type="presParOf" srcId="{F2F9CEBF-B612-4590-81BD-DDC9F2A5672F}" destId="{E2E08525-DF2D-4DEB-912B-50667B17D036}" srcOrd="0" destOrd="0" presId="urn:microsoft.com/office/officeart/2005/8/layout/vList5"/>
    <dgm:cxn modelId="{6DE0DF85-9B15-45D6-B205-BA575B6ED7ED}" type="presParOf" srcId="{F2F9CEBF-B612-4590-81BD-DDC9F2A5672F}" destId="{1B344A40-2F35-4CB9-A2F4-3A890026C19A}" srcOrd="1" destOrd="0" presId="urn:microsoft.com/office/officeart/2005/8/layout/vList5"/>
    <dgm:cxn modelId="{3E312E74-186C-41B2-903B-B014251DB15D}" type="presParOf" srcId="{57ED0A09-FCF7-4C30-8A06-D8020832A1F1}" destId="{559CBB45-CBAF-4111-81BC-B376D1E12500}" srcOrd="9" destOrd="0" presId="urn:microsoft.com/office/officeart/2005/8/layout/vList5"/>
    <dgm:cxn modelId="{454F9DDD-E46D-4879-A7BA-7BDB360A10A1}" type="presParOf" srcId="{57ED0A09-FCF7-4C30-8A06-D8020832A1F1}" destId="{6F19C696-51F3-4E19-8F7B-4145DC0B2F62}" srcOrd="10" destOrd="0" presId="urn:microsoft.com/office/officeart/2005/8/layout/vList5"/>
    <dgm:cxn modelId="{F25A8D3B-CD8F-408F-A289-EC98B8E4060F}" type="presParOf" srcId="{6F19C696-51F3-4E19-8F7B-4145DC0B2F62}" destId="{1069F5FE-F8D5-4E61-AAAE-1600EA79CAC8}" srcOrd="0" destOrd="0" presId="urn:microsoft.com/office/officeart/2005/8/layout/vList5"/>
    <dgm:cxn modelId="{F040A379-FCC7-4692-8A7B-220CF4B64C2F}" type="presParOf" srcId="{6F19C696-51F3-4E19-8F7B-4145DC0B2F62}" destId="{8AEF390C-C9BC-4ACC-84D2-CDA8B80ABA35}" srcOrd="1" destOrd="0" presId="urn:microsoft.com/office/officeart/2005/8/layout/vList5"/>
    <dgm:cxn modelId="{B6B17C62-25FD-4171-8E8E-FD96AF743896}" type="presParOf" srcId="{57ED0A09-FCF7-4C30-8A06-D8020832A1F1}" destId="{ACEDBDB9-1006-4E1B-BE6F-5FB3D46A3E34}" srcOrd="11" destOrd="0" presId="urn:microsoft.com/office/officeart/2005/8/layout/vList5"/>
    <dgm:cxn modelId="{6D74BAC2-7F89-45F7-AB5F-934F31DCD29A}" type="presParOf" srcId="{57ED0A09-FCF7-4C30-8A06-D8020832A1F1}" destId="{2A6B3DD5-AFE1-4C33-A862-C172A9205F20}" srcOrd="12" destOrd="0" presId="urn:microsoft.com/office/officeart/2005/8/layout/vList5"/>
    <dgm:cxn modelId="{E42117E6-F8CF-41FC-8394-E6E5DFF0CFD9}" type="presParOf" srcId="{2A6B3DD5-AFE1-4C33-A862-C172A9205F20}" destId="{33CEF9A2-87CE-43FD-AAFA-4A26ADE081C9}" srcOrd="0" destOrd="0" presId="urn:microsoft.com/office/officeart/2005/8/layout/vList5"/>
    <dgm:cxn modelId="{D55062CB-B887-43F8-8A8B-2E5192BC6278}" type="presParOf" srcId="{2A6B3DD5-AFE1-4C33-A862-C172A9205F20}" destId="{E4F37E11-031E-42B9-B206-DF0533DF1D8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Market 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31DD30-D88E-4EAF-8086-E577C355B2B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89E9E17-8343-45A1-8D9C-6EA76B7A1D73}">
      <dgm:prSet/>
      <dgm:spPr/>
      <dgm:t>
        <a:bodyPr/>
        <a:lstStyle/>
        <a:p>
          <a:r>
            <a:rPr lang="en-GB" b="0" i="0"/>
            <a:t>Objective 1: User-Friendly Platform</a:t>
          </a:r>
          <a:endParaRPr lang="en-US"/>
        </a:p>
      </dgm:t>
    </dgm:pt>
    <dgm:pt modelId="{3E1F62B0-0489-4921-97EF-B63282EECCB9}" type="parTrans" cxnId="{975056B8-1EE2-4FC0-A050-24394C032EFC}">
      <dgm:prSet/>
      <dgm:spPr/>
      <dgm:t>
        <a:bodyPr/>
        <a:lstStyle/>
        <a:p>
          <a:endParaRPr lang="en-US"/>
        </a:p>
      </dgm:t>
    </dgm:pt>
    <dgm:pt modelId="{5988A24E-D837-4EBF-B8FE-832999350A5A}" type="sibTrans" cxnId="{975056B8-1EE2-4FC0-A050-24394C032EFC}">
      <dgm:prSet/>
      <dgm:spPr/>
      <dgm:t>
        <a:bodyPr/>
        <a:lstStyle/>
        <a:p>
          <a:endParaRPr lang="en-US"/>
        </a:p>
      </dgm:t>
    </dgm:pt>
    <dgm:pt modelId="{3543D27A-3006-4BB5-AEA5-BF9A0D000EC5}">
      <dgm:prSet/>
      <dgm:spPr/>
      <dgm:t>
        <a:bodyPr/>
        <a:lstStyle/>
        <a:p>
          <a:r>
            <a:rPr lang="en-GB" b="0" i="0"/>
            <a:t>Objective 2: Transparent Knowledge Sharing</a:t>
          </a:r>
          <a:endParaRPr lang="en-US"/>
        </a:p>
      </dgm:t>
    </dgm:pt>
    <dgm:pt modelId="{4F44C80D-B05A-482B-A35B-DDFD4DC1B0F4}" type="parTrans" cxnId="{E9911DB3-6683-4F0D-BD80-F6E37341EEE6}">
      <dgm:prSet/>
      <dgm:spPr/>
      <dgm:t>
        <a:bodyPr/>
        <a:lstStyle/>
        <a:p>
          <a:endParaRPr lang="en-US"/>
        </a:p>
      </dgm:t>
    </dgm:pt>
    <dgm:pt modelId="{A0A2AB82-FE4D-4CEC-9BFC-16843AD79468}" type="sibTrans" cxnId="{E9911DB3-6683-4F0D-BD80-F6E37341EEE6}">
      <dgm:prSet/>
      <dgm:spPr/>
      <dgm:t>
        <a:bodyPr/>
        <a:lstStyle/>
        <a:p>
          <a:endParaRPr lang="en-US"/>
        </a:p>
      </dgm:t>
    </dgm:pt>
    <dgm:pt modelId="{EE33AF8F-51D7-40C5-9EA5-D41C0CA2A5E3}">
      <dgm:prSet/>
      <dgm:spPr/>
      <dgm:t>
        <a:bodyPr/>
        <a:lstStyle/>
        <a:p>
          <a:r>
            <a:rPr lang="en-GB" b="0" i="0"/>
            <a:t>Objective 3: Breaking Down Silos</a:t>
          </a:r>
          <a:endParaRPr lang="en-US"/>
        </a:p>
      </dgm:t>
    </dgm:pt>
    <dgm:pt modelId="{D726A213-CCFD-4C8D-8638-4A8CF90A0365}" type="parTrans" cxnId="{30F744F3-AA35-47EB-8BA1-41D3C523E8A6}">
      <dgm:prSet/>
      <dgm:spPr/>
      <dgm:t>
        <a:bodyPr/>
        <a:lstStyle/>
        <a:p>
          <a:endParaRPr lang="en-US"/>
        </a:p>
      </dgm:t>
    </dgm:pt>
    <dgm:pt modelId="{91AFDF37-78B3-45C8-A360-C62CE55AF277}" type="sibTrans" cxnId="{30F744F3-AA35-47EB-8BA1-41D3C523E8A6}">
      <dgm:prSet/>
      <dgm:spPr/>
      <dgm:t>
        <a:bodyPr/>
        <a:lstStyle/>
        <a:p>
          <a:endParaRPr lang="en-US"/>
        </a:p>
      </dgm:t>
    </dgm:pt>
    <dgm:pt modelId="{C0F54A8F-4FF1-4BC3-A96A-D441C1E25B94}">
      <dgm:prSet/>
      <dgm:spPr/>
      <dgm:t>
        <a:bodyPr/>
        <a:lstStyle/>
        <a:p>
          <a:r>
            <a:rPr lang="en-GB" b="0" i="0"/>
            <a:t>Objective 4: Efficient Communication</a:t>
          </a:r>
          <a:endParaRPr lang="en-US"/>
        </a:p>
      </dgm:t>
    </dgm:pt>
    <dgm:pt modelId="{B21B3CDD-6B3B-49D8-9286-1DCAEDB4601E}" type="parTrans" cxnId="{FE67F22B-5F8E-4590-A0D4-34F15111DB3B}">
      <dgm:prSet/>
      <dgm:spPr/>
      <dgm:t>
        <a:bodyPr/>
        <a:lstStyle/>
        <a:p>
          <a:endParaRPr lang="en-US"/>
        </a:p>
      </dgm:t>
    </dgm:pt>
    <dgm:pt modelId="{EC621826-89E6-46D9-8B13-AEFA8615CC9B}" type="sibTrans" cxnId="{FE67F22B-5F8E-4590-A0D4-34F15111DB3B}">
      <dgm:prSet/>
      <dgm:spPr/>
      <dgm:t>
        <a:bodyPr/>
        <a:lstStyle/>
        <a:p>
          <a:endParaRPr lang="en-US"/>
        </a:p>
      </dgm:t>
    </dgm:pt>
    <dgm:pt modelId="{C7A15038-7602-4A93-9F09-64FAD52D46C0}">
      <dgm:prSet/>
      <dgm:spPr/>
      <dgm:t>
        <a:bodyPr/>
        <a:lstStyle/>
        <a:p>
          <a:r>
            <a:rPr lang="en-GB" b="0" i="0"/>
            <a:t>Objective 5: Increased Productivity</a:t>
          </a:r>
          <a:endParaRPr lang="en-US"/>
        </a:p>
      </dgm:t>
    </dgm:pt>
    <dgm:pt modelId="{3A88133E-BF70-4A4B-9E5F-0252981336FE}" type="parTrans" cxnId="{1E1C453A-CDF3-4A31-A30D-574624E5E434}">
      <dgm:prSet/>
      <dgm:spPr/>
      <dgm:t>
        <a:bodyPr/>
        <a:lstStyle/>
        <a:p>
          <a:endParaRPr lang="en-US"/>
        </a:p>
      </dgm:t>
    </dgm:pt>
    <dgm:pt modelId="{013C779F-57F3-41BC-91B1-6B731EA73091}" type="sibTrans" cxnId="{1E1C453A-CDF3-4A31-A30D-574624E5E434}">
      <dgm:prSet/>
      <dgm:spPr/>
      <dgm:t>
        <a:bodyPr/>
        <a:lstStyle/>
        <a:p>
          <a:endParaRPr lang="en-US"/>
        </a:p>
      </dgm:t>
    </dgm:pt>
    <dgm:pt modelId="{B309C2AE-D1B6-4161-AEF8-3ADB295FDA0F}">
      <dgm:prSet/>
      <dgm:spPr/>
      <dgm:t>
        <a:bodyPr/>
        <a:lstStyle/>
        <a:p>
          <a:r>
            <a:rPr lang="en-GB" b="0" i="0"/>
            <a:t>Objective 6: Data Privacy Compliance</a:t>
          </a:r>
          <a:endParaRPr lang="en-US"/>
        </a:p>
      </dgm:t>
    </dgm:pt>
    <dgm:pt modelId="{979E7FF2-7FAF-4C61-B9EE-57EA26B6EF96}" type="parTrans" cxnId="{4002E0DC-167B-4911-8889-6BD04A61B375}">
      <dgm:prSet/>
      <dgm:spPr/>
      <dgm:t>
        <a:bodyPr/>
        <a:lstStyle/>
        <a:p>
          <a:endParaRPr lang="en-US"/>
        </a:p>
      </dgm:t>
    </dgm:pt>
    <dgm:pt modelId="{5B40D45F-84C0-4D93-BF6C-75B1147CD24D}" type="sibTrans" cxnId="{4002E0DC-167B-4911-8889-6BD04A61B375}">
      <dgm:prSet/>
      <dgm:spPr/>
      <dgm:t>
        <a:bodyPr/>
        <a:lstStyle/>
        <a:p>
          <a:endParaRPr lang="en-US"/>
        </a:p>
      </dgm:t>
    </dgm:pt>
    <dgm:pt modelId="{F17CA79F-D8D4-49A5-B090-61774FDEF0F5}">
      <dgm:prSet/>
      <dgm:spPr/>
      <dgm:t>
        <a:bodyPr/>
        <a:lstStyle/>
        <a:p>
          <a:r>
            <a:rPr lang="en-GB" b="0" i="0"/>
            <a:t>Objective 7: Integration with Existing Systems</a:t>
          </a:r>
          <a:br>
            <a:rPr lang="en-GB"/>
          </a:br>
          <a:endParaRPr lang="en-US"/>
        </a:p>
      </dgm:t>
    </dgm:pt>
    <dgm:pt modelId="{3E1BC398-BF23-45A9-893A-EEFF44A76D2D}" type="parTrans" cxnId="{99E8A8AA-AD99-4A41-BF34-45D8F1CAE080}">
      <dgm:prSet/>
      <dgm:spPr/>
      <dgm:t>
        <a:bodyPr/>
        <a:lstStyle/>
        <a:p>
          <a:endParaRPr lang="en-US"/>
        </a:p>
      </dgm:t>
    </dgm:pt>
    <dgm:pt modelId="{4184A10B-3EE9-4CBA-9E13-F410DA4D6A75}" type="sibTrans" cxnId="{99E8A8AA-AD99-4A41-BF34-45D8F1CAE080}">
      <dgm:prSet/>
      <dgm:spPr/>
      <dgm:t>
        <a:bodyPr/>
        <a:lstStyle/>
        <a:p>
          <a:endParaRPr lang="en-US"/>
        </a:p>
      </dgm:t>
    </dgm:pt>
    <dgm:pt modelId="{9BC9B083-02F1-4A9C-A7AA-4D2D04E953FC}" type="pres">
      <dgm:prSet presAssocID="{6331DD30-D88E-4EAF-8086-E577C355B2B0}" presName="diagram" presStyleCnt="0">
        <dgm:presLayoutVars>
          <dgm:dir/>
          <dgm:resizeHandles val="exact"/>
        </dgm:presLayoutVars>
      </dgm:prSet>
      <dgm:spPr/>
    </dgm:pt>
    <dgm:pt modelId="{62072841-06A5-4A63-A5C1-B363610CF631}" type="pres">
      <dgm:prSet presAssocID="{689E9E17-8343-45A1-8D9C-6EA76B7A1D73}" presName="node" presStyleLbl="node1" presStyleIdx="0" presStyleCnt="7">
        <dgm:presLayoutVars>
          <dgm:bulletEnabled val="1"/>
        </dgm:presLayoutVars>
      </dgm:prSet>
      <dgm:spPr/>
    </dgm:pt>
    <dgm:pt modelId="{83331A75-306B-4DA9-8664-094324BF5B45}" type="pres">
      <dgm:prSet presAssocID="{5988A24E-D837-4EBF-B8FE-832999350A5A}" presName="sibTrans" presStyleCnt="0"/>
      <dgm:spPr/>
    </dgm:pt>
    <dgm:pt modelId="{F3074D8E-9263-419E-A3DB-242BA9A4947B}" type="pres">
      <dgm:prSet presAssocID="{3543D27A-3006-4BB5-AEA5-BF9A0D000EC5}" presName="node" presStyleLbl="node1" presStyleIdx="1" presStyleCnt="7">
        <dgm:presLayoutVars>
          <dgm:bulletEnabled val="1"/>
        </dgm:presLayoutVars>
      </dgm:prSet>
      <dgm:spPr/>
    </dgm:pt>
    <dgm:pt modelId="{92114367-3AF3-489E-BA48-83FAC35547E6}" type="pres">
      <dgm:prSet presAssocID="{A0A2AB82-FE4D-4CEC-9BFC-16843AD79468}" presName="sibTrans" presStyleCnt="0"/>
      <dgm:spPr/>
    </dgm:pt>
    <dgm:pt modelId="{44BE0CBD-2AC3-465C-8DAD-E2EE4C7FE927}" type="pres">
      <dgm:prSet presAssocID="{EE33AF8F-51D7-40C5-9EA5-D41C0CA2A5E3}" presName="node" presStyleLbl="node1" presStyleIdx="2" presStyleCnt="7">
        <dgm:presLayoutVars>
          <dgm:bulletEnabled val="1"/>
        </dgm:presLayoutVars>
      </dgm:prSet>
      <dgm:spPr/>
    </dgm:pt>
    <dgm:pt modelId="{73E727E8-3FDB-4AE8-A479-F435DB421966}" type="pres">
      <dgm:prSet presAssocID="{91AFDF37-78B3-45C8-A360-C62CE55AF277}" presName="sibTrans" presStyleCnt="0"/>
      <dgm:spPr/>
    </dgm:pt>
    <dgm:pt modelId="{0FF28A2B-E441-4D6C-B996-11154C973300}" type="pres">
      <dgm:prSet presAssocID="{C0F54A8F-4FF1-4BC3-A96A-D441C1E25B94}" presName="node" presStyleLbl="node1" presStyleIdx="3" presStyleCnt="7">
        <dgm:presLayoutVars>
          <dgm:bulletEnabled val="1"/>
        </dgm:presLayoutVars>
      </dgm:prSet>
      <dgm:spPr/>
    </dgm:pt>
    <dgm:pt modelId="{9625DA5E-3872-465C-A8C7-DA318128716B}" type="pres">
      <dgm:prSet presAssocID="{EC621826-89E6-46D9-8B13-AEFA8615CC9B}" presName="sibTrans" presStyleCnt="0"/>
      <dgm:spPr/>
    </dgm:pt>
    <dgm:pt modelId="{21B5762F-6C3C-438A-87AA-B1ABE46034DB}" type="pres">
      <dgm:prSet presAssocID="{C7A15038-7602-4A93-9F09-64FAD52D46C0}" presName="node" presStyleLbl="node1" presStyleIdx="4" presStyleCnt="7">
        <dgm:presLayoutVars>
          <dgm:bulletEnabled val="1"/>
        </dgm:presLayoutVars>
      </dgm:prSet>
      <dgm:spPr/>
    </dgm:pt>
    <dgm:pt modelId="{6BA46C81-3E54-4F28-B2D6-21EF0341C9B7}" type="pres">
      <dgm:prSet presAssocID="{013C779F-57F3-41BC-91B1-6B731EA73091}" presName="sibTrans" presStyleCnt="0"/>
      <dgm:spPr/>
    </dgm:pt>
    <dgm:pt modelId="{4AB42FBC-4F7F-4913-A023-9D1D05A0F45E}" type="pres">
      <dgm:prSet presAssocID="{B309C2AE-D1B6-4161-AEF8-3ADB295FDA0F}" presName="node" presStyleLbl="node1" presStyleIdx="5" presStyleCnt="7">
        <dgm:presLayoutVars>
          <dgm:bulletEnabled val="1"/>
        </dgm:presLayoutVars>
      </dgm:prSet>
      <dgm:spPr/>
    </dgm:pt>
    <dgm:pt modelId="{391D9DCB-F37B-45DE-86A1-0C73D9D23D16}" type="pres">
      <dgm:prSet presAssocID="{5B40D45F-84C0-4D93-BF6C-75B1147CD24D}" presName="sibTrans" presStyleCnt="0"/>
      <dgm:spPr/>
    </dgm:pt>
    <dgm:pt modelId="{D14BFEE4-6AAA-4779-A23E-368394168B02}" type="pres">
      <dgm:prSet presAssocID="{F17CA79F-D8D4-49A5-B090-61774FDEF0F5}" presName="node" presStyleLbl="node1" presStyleIdx="6" presStyleCnt="7">
        <dgm:presLayoutVars>
          <dgm:bulletEnabled val="1"/>
        </dgm:presLayoutVars>
      </dgm:prSet>
      <dgm:spPr/>
    </dgm:pt>
  </dgm:ptLst>
  <dgm:cxnLst>
    <dgm:cxn modelId="{7EF12002-C60A-4412-9A76-F84E88B12A4B}" type="presOf" srcId="{F17CA79F-D8D4-49A5-B090-61774FDEF0F5}" destId="{D14BFEE4-6AAA-4779-A23E-368394168B02}" srcOrd="0" destOrd="0" presId="urn:microsoft.com/office/officeart/2005/8/layout/default"/>
    <dgm:cxn modelId="{FE67F22B-5F8E-4590-A0D4-34F15111DB3B}" srcId="{6331DD30-D88E-4EAF-8086-E577C355B2B0}" destId="{C0F54A8F-4FF1-4BC3-A96A-D441C1E25B94}" srcOrd="3" destOrd="0" parTransId="{B21B3CDD-6B3B-49D8-9286-1DCAEDB4601E}" sibTransId="{EC621826-89E6-46D9-8B13-AEFA8615CC9B}"/>
    <dgm:cxn modelId="{A9D32B37-39D6-4FC4-85B6-CEEB655BBE1E}" type="presOf" srcId="{B309C2AE-D1B6-4161-AEF8-3ADB295FDA0F}" destId="{4AB42FBC-4F7F-4913-A023-9D1D05A0F45E}" srcOrd="0" destOrd="0" presId="urn:microsoft.com/office/officeart/2005/8/layout/default"/>
    <dgm:cxn modelId="{1E1C453A-CDF3-4A31-A30D-574624E5E434}" srcId="{6331DD30-D88E-4EAF-8086-E577C355B2B0}" destId="{C7A15038-7602-4A93-9F09-64FAD52D46C0}" srcOrd="4" destOrd="0" parTransId="{3A88133E-BF70-4A4B-9E5F-0252981336FE}" sibTransId="{013C779F-57F3-41BC-91B1-6B731EA73091}"/>
    <dgm:cxn modelId="{D765C772-BFAC-4695-9B38-BBBB0AA650A4}" type="presOf" srcId="{C7A15038-7602-4A93-9F09-64FAD52D46C0}" destId="{21B5762F-6C3C-438A-87AA-B1ABE46034DB}" srcOrd="0" destOrd="0" presId="urn:microsoft.com/office/officeart/2005/8/layout/default"/>
    <dgm:cxn modelId="{F691A07A-5BA8-4C40-A802-7C7F3D22D3BF}" type="presOf" srcId="{3543D27A-3006-4BB5-AEA5-BF9A0D000EC5}" destId="{F3074D8E-9263-419E-A3DB-242BA9A4947B}" srcOrd="0" destOrd="0" presId="urn:microsoft.com/office/officeart/2005/8/layout/default"/>
    <dgm:cxn modelId="{99E8A8AA-AD99-4A41-BF34-45D8F1CAE080}" srcId="{6331DD30-D88E-4EAF-8086-E577C355B2B0}" destId="{F17CA79F-D8D4-49A5-B090-61774FDEF0F5}" srcOrd="6" destOrd="0" parTransId="{3E1BC398-BF23-45A9-893A-EEFF44A76D2D}" sibTransId="{4184A10B-3EE9-4CBA-9E13-F410DA4D6A75}"/>
    <dgm:cxn modelId="{E9911DB3-6683-4F0D-BD80-F6E37341EEE6}" srcId="{6331DD30-D88E-4EAF-8086-E577C355B2B0}" destId="{3543D27A-3006-4BB5-AEA5-BF9A0D000EC5}" srcOrd="1" destOrd="0" parTransId="{4F44C80D-B05A-482B-A35B-DDFD4DC1B0F4}" sibTransId="{A0A2AB82-FE4D-4CEC-9BFC-16843AD79468}"/>
    <dgm:cxn modelId="{975056B8-1EE2-4FC0-A050-24394C032EFC}" srcId="{6331DD30-D88E-4EAF-8086-E577C355B2B0}" destId="{689E9E17-8343-45A1-8D9C-6EA76B7A1D73}" srcOrd="0" destOrd="0" parTransId="{3E1F62B0-0489-4921-97EF-B63282EECCB9}" sibTransId="{5988A24E-D837-4EBF-B8FE-832999350A5A}"/>
    <dgm:cxn modelId="{77C40CC5-4463-472E-9428-D23D10C94CB7}" type="presOf" srcId="{EE33AF8F-51D7-40C5-9EA5-D41C0CA2A5E3}" destId="{44BE0CBD-2AC3-465C-8DAD-E2EE4C7FE927}" srcOrd="0" destOrd="0" presId="urn:microsoft.com/office/officeart/2005/8/layout/default"/>
    <dgm:cxn modelId="{D92EF7C5-88E0-4CDF-B465-D1BA3BDAC663}" type="presOf" srcId="{C0F54A8F-4FF1-4BC3-A96A-D441C1E25B94}" destId="{0FF28A2B-E441-4D6C-B996-11154C973300}" srcOrd="0" destOrd="0" presId="urn:microsoft.com/office/officeart/2005/8/layout/default"/>
    <dgm:cxn modelId="{4002E0DC-167B-4911-8889-6BD04A61B375}" srcId="{6331DD30-D88E-4EAF-8086-E577C355B2B0}" destId="{B309C2AE-D1B6-4161-AEF8-3ADB295FDA0F}" srcOrd="5" destOrd="0" parTransId="{979E7FF2-7FAF-4C61-B9EE-57EA26B6EF96}" sibTransId="{5B40D45F-84C0-4D93-BF6C-75B1147CD24D}"/>
    <dgm:cxn modelId="{5E1B25E9-FFA7-4A58-998F-BD8408557EEA}" type="presOf" srcId="{6331DD30-D88E-4EAF-8086-E577C355B2B0}" destId="{9BC9B083-02F1-4A9C-A7AA-4D2D04E953FC}" srcOrd="0" destOrd="0" presId="urn:microsoft.com/office/officeart/2005/8/layout/default"/>
    <dgm:cxn modelId="{61B316EE-3F22-49B4-95AC-FA7E578F3AE6}" type="presOf" srcId="{689E9E17-8343-45A1-8D9C-6EA76B7A1D73}" destId="{62072841-06A5-4A63-A5C1-B363610CF631}" srcOrd="0" destOrd="0" presId="urn:microsoft.com/office/officeart/2005/8/layout/default"/>
    <dgm:cxn modelId="{30F744F3-AA35-47EB-8BA1-41D3C523E8A6}" srcId="{6331DD30-D88E-4EAF-8086-E577C355B2B0}" destId="{EE33AF8F-51D7-40C5-9EA5-D41C0CA2A5E3}" srcOrd="2" destOrd="0" parTransId="{D726A213-CCFD-4C8D-8638-4A8CF90A0365}" sibTransId="{91AFDF37-78B3-45C8-A360-C62CE55AF277}"/>
    <dgm:cxn modelId="{B95A33BC-CAA9-4EAA-A9D4-484E33F34612}" type="presParOf" srcId="{9BC9B083-02F1-4A9C-A7AA-4D2D04E953FC}" destId="{62072841-06A5-4A63-A5C1-B363610CF631}" srcOrd="0" destOrd="0" presId="urn:microsoft.com/office/officeart/2005/8/layout/default"/>
    <dgm:cxn modelId="{D4D082F9-94B6-4B86-9D85-9D376643872D}" type="presParOf" srcId="{9BC9B083-02F1-4A9C-A7AA-4D2D04E953FC}" destId="{83331A75-306B-4DA9-8664-094324BF5B45}" srcOrd="1" destOrd="0" presId="urn:microsoft.com/office/officeart/2005/8/layout/default"/>
    <dgm:cxn modelId="{9A72FC60-6888-46D9-8E74-DF54FC0B954C}" type="presParOf" srcId="{9BC9B083-02F1-4A9C-A7AA-4D2D04E953FC}" destId="{F3074D8E-9263-419E-A3DB-242BA9A4947B}" srcOrd="2" destOrd="0" presId="urn:microsoft.com/office/officeart/2005/8/layout/default"/>
    <dgm:cxn modelId="{531C323E-72A9-4AB1-A023-9E897ECF0FBA}" type="presParOf" srcId="{9BC9B083-02F1-4A9C-A7AA-4D2D04E953FC}" destId="{92114367-3AF3-489E-BA48-83FAC35547E6}" srcOrd="3" destOrd="0" presId="urn:microsoft.com/office/officeart/2005/8/layout/default"/>
    <dgm:cxn modelId="{A37FE896-86E0-4DF6-8040-B2DC06A295C4}" type="presParOf" srcId="{9BC9B083-02F1-4A9C-A7AA-4D2D04E953FC}" destId="{44BE0CBD-2AC3-465C-8DAD-E2EE4C7FE927}" srcOrd="4" destOrd="0" presId="urn:microsoft.com/office/officeart/2005/8/layout/default"/>
    <dgm:cxn modelId="{616771C9-1E8A-4A7C-8AF8-98D1D1657A9F}" type="presParOf" srcId="{9BC9B083-02F1-4A9C-A7AA-4D2D04E953FC}" destId="{73E727E8-3FDB-4AE8-A479-F435DB421966}" srcOrd="5" destOrd="0" presId="urn:microsoft.com/office/officeart/2005/8/layout/default"/>
    <dgm:cxn modelId="{9E617E4C-F663-42B6-8E6F-3B4FB92C6A75}" type="presParOf" srcId="{9BC9B083-02F1-4A9C-A7AA-4D2D04E953FC}" destId="{0FF28A2B-E441-4D6C-B996-11154C973300}" srcOrd="6" destOrd="0" presId="urn:microsoft.com/office/officeart/2005/8/layout/default"/>
    <dgm:cxn modelId="{D59643DF-F360-4E88-B276-3D7BEA67C9B8}" type="presParOf" srcId="{9BC9B083-02F1-4A9C-A7AA-4D2D04E953FC}" destId="{9625DA5E-3872-465C-A8C7-DA318128716B}" srcOrd="7" destOrd="0" presId="urn:microsoft.com/office/officeart/2005/8/layout/default"/>
    <dgm:cxn modelId="{167FE397-21AB-4205-B7BD-77A1BCD7BEF1}" type="presParOf" srcId="{9BC9B083-02F1-4A9C-A7AA-4D2D04E953FC}" destId="{21B5762F-6C3C-438A-87AA-B1ABE46034DB}" srcOrd="8" destOrd="0" presId="urn:microsoft.com/office/officeart/2005/8/layout/default"/>
    <dgm:cxn modelId="{32B0BBCC-FE3C-4127-9D62-9DC73F62D3F7}" type="presParOf" srcId="{9BC9B083-02F1-4A9C-A7AA-4D2D04E953FC}" destId="{6BA46C81-3E54-4F28-B2D6-21EF0341C9B7}" srcOrd="9" destOrd="0" presId="urn:microsoft.com/office/officeart/2005/8/layout/default"/>
    <dgm:cxn modelId="{89922545-5145-488D-9B50-01EDAB647870}" type="presParOf" srcId="{9BC9B083-02F1-4A9C-A7AA-4D2D04E953FC}" destId="{4AB42FBC-4F7F-4913-A023-9D1D05A0F45E}" srcOrd="10" destOrd="0" presId="urn:microsoft.com/office/officeart/2005/8/layout/default"/>
    <dgm:cxn modelId="{35061289-EDAE-448B-A48B-37FDD776F8D7}" type="presParOf" srcId="{9BC9B083-02F1-4A9C-A7AA-4D2D04E953FC}" destId="{391D9DCB-F37B-45DE-86A1-0C73D9D23D16}" srcOrd="11" destOrd="0" presId="urn:microsoft.com/office/officeart/2005/8/layout/default"/>
    <dgm:cxn modelId="{B5987845-1B63-446F-B795-A01A4BC4325E}" type="presParOf" srcId="{9BC9B083-02F1-4A9C-A7AA-4D2D04E953FC}" destId="{D14BFEE4-6AAA-4779-A23E-368394168B0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27D04-E4D0-4C16-903B-64342C457E59}">
      <dsp:nvSpPr>
        <dsp:cNvPr id="0" name=""/>
        <dsp:cNvSpPr/>
      </dsp:nvSpPr>
      <dsp:spPr>
        <a:xfrm rot="5400000">
          <a:off x="2963947" y="-1215789"/>
          <a:ext cx="458426" cy="300532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15000"/>
            </a:spcAft>
            <a:buChar char="•"/>
          </a:pPr>
          <a:r>
            <a:rPr lang="en-GB" sz="900" kern="1200"/>
            <a:t>Objective: Boost user engagement</a:t>
          </a:r>
          <a:endParaRPr lang="en-US" sz="900" kern="1200"/>
        </a:p>
      </dsp:txBody>
      <dsp:txXfrm rot="-5400000">
        <a:off x="1690497" y="80040"/>
        <a:ext cx="2982949" cy="413668"/>
      </dsp:txXfrm>
    </dsp:sp>
    <dsp:sp modelId="{7D33E3F7-8851-47EB-97D3-6D83288F5866}">
      <dsp:nvSpPr>
        <dsp:cNvPr id="0" name=""/>
        <dsp:cNvSpPr/>
      </dsp:nvSpPr>
      <dsp:spPr>
        <a:xfrm>
          <a:off x="0" y="357"/>
          <a:ext cx="1690497" cy="57303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Increased User Engagement</a:t>
          </a:r>
          <a:endParaRPr lang="en-US" sz="1300" kern="1200"/>
        </a:p>
      </dsp:txBody>
      <dsp:txXfrm>
        <a:off x="27973" y="28330"/>
        <a:ext cx="1634551" cy="517087"/>
      </dsp:txXfrm>
    </dsp:sp>
    <dsp:sp modelId="{3445DC24-4226-45AB-8925-866ACADA1964}">
      <dsp:nvSpPr>
        <dsp:cNvPr id="0" name=""/>
        <dsp:cNvSpPr/>
      </dsp:nvSpPr>
      <dsp:spPr>
        <a:xfrm rot="5400000">
          <a:off x="2963947" y="-614105"/>
          <a:ext cx="458426" cy="3005328"/>
        </a:xfrm>
        <a:prstGeom prst="round2SameRect">
          <a:avLst/>
        </a:prstGeom>
        <a:solidFill>
          <a:schemeClr val="accent2">
            <a:tint val="40000"/>
            <a:alpha val="90000"/>
            <a:hueOff val="881981"/>
            <a:satOff val="-901"/>
            <a:lumOff val="-321"/>
            <a:alphaOff val="0"/>
          </a:schemeClr>
        </a:solidFill>
        <a:ln w="9525" cap="flat" cmpd="sng" algn="ctr">
          <a:solidFill>
            <a:schemeClr val="accent2">
              <a:tint val="40000"/>
              <a:alpha val="90000"/>
              <a:hueOff val="881981"/>
              <a:satOff val="-901"/>
              <a:lumOff val="-321"/>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Posts, interaction quality</a:t>
          </a:r>
          <a:endParaRPr lang="en-US" sz="900" kern="1200"/>
        </a:p>
        <a:p>
          <a:pPr marL="57150" lvl="1" indent="-57150" algn="l" defTabSz="400050">
            <a:lnSpc>
              <a:spcPct val="90000"/>
            </a:lnSpc>
            <a:spcBef>
              <a:spcPct val="0"/>
            </a:spcBef>
            <a:spcAft>
              <a:spcPct val="15000"/>
            </a:spcAft>
            <a:buChar char="•"/>
          </a:pPr>
          <a:r>
            <a:rPr lang="en-GB" sz="900" kern="1200"/>
            <a:t>Objective: Enhance knowledge sharing</a:t>
          </a:r>
          <a:endParaRPr lang="en-US" sz="900" kern="1200"/>
        </a:p>
      </dsp:txBody>
      <dsp:txXfrm rot="-5400000">
        <a:off x="1690497" y="681724"/>
        <a:ext cx="2982949" cy="413668"/>
      </dsp:txXfrm>
    </dsp:sp>
    <dsp:sp modelId="{C5DAD3AE-E2B8-48BE-BFFA-69D14694B5B4}">
      <dsp:nvSpPr>
        <dsp:cNvPr id="0" name=""/>
        <dsp:cNvSpPr/>
      </dsp:nvSpPr>
      <dsp:spPr>
        <a:xfrm>
          <a:off x="0" y="602042"/>
          <a:ext cx="1690497" cy="573033"/>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Improved Knowledge Sharing</a:t>
          </a:r>
          <a:endParaRPr lang="en-US" sz="1300" kern="1200"/>
        </a:p>
      </dsp:txBody>
      <dsp:txXfrm>
        <a:off x="27973" y="630015"/>
        <a:ext cx="1634551" cy="517087"/>
      </dsp:txXfrm>
    </dsp:sp>
    <dsp:sp modelId="{0AD9AABB-BA59-4DA2-AFFA-C0137D1F7695}">
      <dsp:nvSpPr>
        <dsp:cNvPr id="0" name=""/>
        <dsp:cNvSpPr/>
      </dsp:nvSpPr>
      <dsp:spPr>
        <a:xfrm rot="5400000">
          <a:off x="2963947" y="-12420"/>
          <a:ext cx="458426" cy="3005328"/>
        </a:xfrm>
        <a:prstGeom prst="round2SameRect">
          <a:avLst/>
        </a:prstGeom>
        <a:solidFill>
          <a:schemeClr val="accent2">
            <a:tint val="40000"/>
            <a:alpha val="90000"/>
            <a:hueOff val="1763962"/>
            <a:satOff val="-1802"/>
            <a:lumOff val="-642"/>
            <a:alphaOff val="0"/>
          </a:schemeClr>
        </a:solidFill>
        <a:ln w="9525" cap="flat" cmpd="sng" algn="ctr">
          <a:solidFill>
            <a:schemeClr val="accent2">
              <a:tint val="40000"/>
              <a:alpha val="90000"/>
              <a:hueOff val="1763962"/>
              <a:satOff val="-1802"/>
              <a:lumOff val="-64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15000"/>
            </a:spcAft>
            <a:buChar char="•"/>
          </a:pPr>
          <a:r>
            <a:rPr lang="en-GB" sz="900" kern="1200"/>
            <a:t>Objective: Break down departmental barriers</a:t>
          </a:r>
          <a:endParaRPr lang="en-US" sz="900" kern="1200"/>
        </a:p>
      </dsp:txBody>
      <dsp:txXfrm rot="-5400000">
        <a:off x="1690497" y="1283409"/>
        <a:ext cx="2982949" cy="413668"/>
      </dsp:txXfrm>
    </dsp:sp>
    <dsp:sp modelId="{DB1F394F-F6FA-4886-8A3F-221FC6068388}">
      <dsp:nvSpPr>
        <dsp:cNvPr id="0" name=""/>
        <dsp:cNvSpPr/>
      </dsp:nvSpPr>
      <dsp:spPr>
        <a:xfrm>
          <a:off x="0" y="1203726"/>
          <a:ext cx="1690497" cy="573033"/>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Reduced Silos</a:t>
          </a:r>
          <a:endParaRPr lang="en-US" sz="1300" kern="1200"/>
        </a:p>
      </dsp:txBody>
      <dsp:txXfrm>
        <a:off x="27973" y="1231699"/>
        <a:ext cx="1634551" cy="517087"/>
      </dsp:txXfrm>
    </dsp:sp>
    <dsp:sp modelId="{A6C4D21C-F33A-41BD-AB83-B26302DEEFBC}">
      <dsp:nvSpPr>
        <dsp:cNvPr id="0" name=""/>
        <dsp:cNvSpPr/>
      </dsp:nvSpPr>
      <dsp:spPr>
        <a:xfrm rot="5400000">
          <a:off x="2963947" y="589263"/>
          <a:ext cx="458426" cy="3005328"/>
        </a:xfrm>
        <a:prstGeom prst="round2SameRect">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15000"/>
            </a:spcAft>
            <a:buChar char="•"/>
          </a:pPr>
          <a:r>
            <a:rPr lang="en-GB" sz="900" kern="1200"/>
            <a:t>Objective: Streamline administration</a:t>
          </a:r>
          <a:endParaRPr lang="en-US" sz="900" kern="1200"/>
        </a:p>
      </dsp:txBody>
      <dsp:txXfrm rot="-5400000">
        <a:off x="1690497" y="1885093"/>
        <a:ext cx="2982949" cy="413668"/>
      </dsp:txXfrm>
    </dsp:sp>
    <dsp:sp modelId="{D7FAF304-CAFA-4887-8EBE-CF7147DF753D}">
      <dsp:nvSpPr>
        <dsp:cNvPr id="0" name=""/>
        <dsp:cNvSpPr/>
      </dsp:nvSpPr>
      <dsp:spPr>
        <a:xfrm>
          <a:off x="0" y="1805411"/>
          <a:ext cx="1690497" cy="573033"/>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Efficient Administration</a:t>
          </a:r>
          <a:endParaRPr lang="en-US" sz="1300" kern="1200"/>
        </a:p>
      </dsp:txBody>
      <dsp:txXfrm>
        <a:off x="27973" y="1833384"/>
        <a:ext cx="1634551" cy="517087"/>
      </dsp:txXfrm>
    </dsp:sp>
    <dsp:sp modelId="{1B344A40-2F35-4CB9-A2F4-3A890026C19A}">
      <dsp:nvSpPr>
        <dsp:cNvPr id="0" name=""/>
        <dsp:cNvSpPr/>
      </dsp:nvSpPr>
      <dsp:spPr>
        <a:xfrm rot="5400000">
          <a:off x="2963947" y="1190948"/>
          <a:ext cx="458426" cy="3005328"/>
        </a:xfrm>
        <a:prstGeom prst="round2SameRect">
          <a:avLst/>
        </a:prstGeom>
        <a:solidFill>
          <a:schemeClr val="accent2">
            <a:tint val="40000"/>
            <a:alpha val="90000"/>
            <a:hueOff val="3527923"/>
            <a:satOff val="-3604"/>
            <a:lumOff val="-1283"/>
            <a:alphaOff val="0"/>
          </a:schemeClr>
        </a:solidFill>
        <a:ln w="9525" cap="flat" cmpd="sng" algn="ctr">
          <a:solidFill>
            <a:schemeClr val="accent2">
              <a:tint val="40000"/>
              <a:alpha val="90000"/>
              <a:hueOff val="3527923"/>
              <a:satOff val="-3604"/>
              <a:lumOff val="-128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15000"/>
            </a:spcAft>
            <a:buChar char="•"/>
          </a:pPr>
          <a:r>
            <a:rPr lang="en-GB" sz="900" kern="1200"/>
            <a:t>Objective: Provide valuable recommendations</a:t>
          </a:r>
          <a:endParaRPr lang="en-US" sz="900" kern="1200"/>
        </a:p>
      </dsp:txBody>
      <dsp:txXfrm rot="-5400000">
        <a:off x="1690497" y="2486778"/>
        <a:ext cx="2982949" cy="413668"/>
      </dsp:txXfrm>
    </dsp:sp>
    <dsp:sp modelId="{E2E08525-DF2D-4DEB-912B-50667B17D036}">
      <dsp:nvSpPr>
        <dsp:cNvPr id="0" name=""/>
        <dsp:cNvSpPr/>
      </dsp:nvSpPr>
      <dsp:spPr>
        <a:xfrm>
          <a:off x="0" y="2407096"/>
          <a:ext cx="1690497" cy="573033"/>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Effective Recommendations</a:t>
          </a:r>
          <a:endParaRPr lang="en-US" sz="1300" kern="1200"/>
        </a:p>
      </dsp:txBody>
      <dsp:txXfrm>
        <a:off x="27973" y="2435069"/>
        <a:ext cx="1634551" cy="517087"/>
      </dsp:txXfrm>
    </dsp:sp>
    <dsp:sp modelId="{8AEF390C-C9BC-4ACC-84D2-CDA8B80ABA35}">
      <dsp:nvSpPr>
        <dsp:cNvPr id="0" name=""/>
        <dsp:cNvSpPr/>
      </dsp:nvSpPr>
      <dsp:spPr>
        <a:xfrm rot="5400000">
          <a:off x="2963947" y="1792633"/>
          <a:ext cx="458426" cy="3005328"/>
        </a:xfrm>
        <a:prstGeom prst="round2SameRect">
          <a:avLst/>
        </a:prstGeom>
        <a:solidFill>
          <a:schemeClr val="accent2">
            <a:tint val="40000"/>
            <a:alpha val="90000"/>
            <a:hueOff val="4409903"/>
            <a:satOff val="-4505"/>
            <a:lumOff val="-1604"/>
            <a:alphaOff val="0"/>
          </a:schemeClr>
        </a:solidFill>
        <a:ln w="9525" cap="flat" cmpd="sng" algn="ctr">
          <a:solidFill>
            <a:schemeClr val="accent2">
              <a:tint val="40000"/>
              <a:alpha val="90000"/>
              <a:hueOff val="4409903"/>
              <a:satOff val="-4505"/>
              <a:lumOff val="-1604"/>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Security, uptime, user trust</a:t>
          </a:r>
          <a:endParaRPr lang="en-US" sz="900" kern="1200"/>
        </a:p>
        <a:p>
          <a:pPr marL="57150" lvl="1" indent="-57150" algn="l" defTabSz="400050">
            <a:lnSpc>
              <a:spcPct val="90000"/>
            </a:lnSpc>
            <a:spcBef>
              <a:spcPct val="0"/>
            </a:spcBef>
            <a:spcAft>
              <a:spcPct val="15000"/>
            </a:spcAft>
            <a:buChar char="•"/>
          </a:pPr>
          <a:r>
            <a:rPr lang="en-GB" sz="900" kern="1200"/>
            <a:t>Objective: Ensure platform reliability</a:t>
          </a:r>
          <a:endParaRPr lang="en-US" sz="900" kern="1200"/>
        </a:p>
      </dsp:txBody>
      <dsp:txXfrm rot="-5400000">
        <a:off x="1690497" y="3088463"/>
        <a:ext cx="2982949" cy="413668"/>
      </dsp:txXfrm>
    </dsp:sp>
    <dsp:sp modelId="{1069F5FE-F8D5-4E61-AAAE-1600EA79CAC8}">
      <dsp:nvSpPr>
        <dsp:cNvPr id="0" name=""/>
        <dsp:cNvSpPr/>
      </dsp:nvSpPr>
      <dsp:spPr>
        <a:xfrm>
          <a:off x="0" y="3008780"/>
          <a:ext cx="1690497" cy="573033"/>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Secure and Reliable</a:t>
          </a:r>
          <a:endParaRPr lang="en-US" sz="1300" kern="1200"/>
        </a:p>
      </dsp:txBody>
      <dsp:txXfrm>
        <a:off x="27973" y="3036753"/>
        <a:ext cx="1634551" cy="517087"/>
      </dsp:txXfrm>
    </dsp:sp>
    <dsp:sp modelId="{E4F37E11-031E-42B9-B206-DF0533DF1D88}">
      <dsp:nvSpPr>
        <dsp:cNvPr id="0" name=""/>
        <dsp:cNvSpPr/>
      </dsp:nvSpPr>
      <dsp:spPr>
        <a:xfrm rot="5400000">
          <a:off x="2963947" y="2394317"/>
          <a:ext cx="458426" cy="3005328"/>
        </a:xfrm>
        <a:prstGeom prst="round2Same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a:t>Objective: Support future demands</a:t>
          </a:r>
          <a:endParaRPr lang="en-US" sz="900" kern="1200"/>
        </a:p>
      </dsp:txBody>
      <dsp:txXfrm rot="-5400000">
        <a:off x="1690497" y="3690147"/>
        <a:ext cx="2982949" cy="413668"/>
      </dsp:txXfrm>
    </dsp:sp>
    <dsp:sp modelId="{33CEF9A2-87CE-43FD-AAFA-4A26ADE081C9}">
      <dsp:nvSpPr>
        <dsp:cNvPr id="0" name=""/>
        <dsp:cNvSpPr/>
      </dsp:nvSpPr>
      <dsp:spPr>
        <a:xfrm>
          <a:off x="0" y="3610465"/>
          <a:ext cx="1690497" cy="573033"/>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Scalable</a:t>
          </a:r>
          <a:endParaRPr lang="en-US" sz="1300" kern="1200"/>
        </a:p>
      </dsp:txBody>
      <dsp:txXfrm>
        <a:off x="27973" y="3638438"/>
        <a:ext cx="1634551" cy="5170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Market 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2841-06A5-4A63-A5C1-B363610CF631}">
      <dsp:nvSpPr>
        <dsp:cNvPr id="0" name=""/>
        <dsp:cNvSpPr/>
      </dsp:nvSpPr>
      <dsp:spPr>
        <a:xfrm>
          <a:off x="2379" y="122400"/>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1: User-Friendly Platform</a:t>
          </a:r>
          <a:endParaRPr lang="en-US" sz="1800" kern="1200"/>
        </a:p>
      </dsp:txBody>
      <dsp:txXfrm>
        <a:off x="2379" y="122400"/>
        <a:ext cx="1887958" cy="1132775"/>
      </dsp:txXfrm>
    </dsp:sp>
    <dsp:sp modelId="{F3074D8E-9263-419E-A3DB-242BA9A4947B}">
      <dsp:nvSpPr>
        <dsp:cNvPr id="0" name=""/>
        <dsp:cNvSpPr/>
      </dsp:nvSpPr>
      <dsp:spPr>
        <a:xfrm>
          <a:off x="2079134" y="122400"/>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2: Transparent Knowledge Sharing</a:t>
          </a:r>
          <a:endParaRPr lang="en-US" sz="1800" kern="1200"/>
        </a:p>
      </dsp:txBody>
      <dsp:txXfrm>
        <a:off x="2079134" y="122400"/>
        <a:ext cx="1887958" cy="1132775"/>
      </dsp:txXfrm>
    </dsp:sp>
    <dsp:sp modelId="{44BE0CBD-2AC3-465C-8DAD-E2EE4C7FE927}">
      <dsp:nvSpPr>
        <dsp:cNvPr id="0" name=""/>
        <dsp:cNvSpPr/>
      </dsp:nvSpPr>
      <dsp:spPr>
        <a:xfrm>
          <a:off x="4155888" y="122400"/>
          <a:ext cx="1887958" cy="11327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3: Breaking Down Silos</a:t>
          </a:r>
          <a:endParaRPr lang="en-US" sz="1800" kern="1200"/>
        </a:p>
      </dsp:txBody>
      <dsp:txXfrm>
        <a:off x="4155888" y="122400"/>
        <a:ext cx="1887958" cy="1132775"/>
      </dsp:txXfrm>
    </dsp:sp>
    <dsp:sp modelId="{0FF28A2B-E441-4D6C-B996-11154C973300}">
      <dsp:nvSpPr>
        <dsp:cNvPr id="0" name=""/>
        <dsp:cNvSpPr/>
      </dsp:nvSpPr>
      <dsp:spPr>
        <a:xfrm>
          <a:off x="6232642" y="122400"/>
          <a:ext cx="1887958" cy="11327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4: Efficient Communication</a:t>
          </a:r>
          <a:endParaRPr lang="en-US" sz="1800" kern="1200"/>
        </a:p>
      </dsp:txBody>
      <dsp:txXfrm>
        <a:off x="6232642" y="122400"/>
        <a:ext cx="1887958" cy="1132775"/>
      </dsp:txXfrm>
    </dsp:sp>
    <dsp:sp modelId="{21B5762F-6C3C-438A-87AA-B1ABE46034DB}">
      <dsp:nvSpPr>
        <dsp:cNvPr id="0" name=""/>
        <dsp:cNvSpPr/>
      </dsp:nvSpPr>
      <dsp:spPr>
        <a:xfrm>
          <a:off x="1040756" y="1443971"/>
          <a:ext cx="1887958" cy="11327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5: Increased Productivity</a:t>
          </a:r>
          <a:endParaRPr lang="en-US" sz="1800" kern="1200"/>
        </a:p>
      </dsp:txBody>
      <dsp:txXfrm>
        <a:off x="1040756" y="1443971"/>
        <a:ext cx="1887958" cy="1132775"/>
      </dsp:txXfrm>
    </dsp:sp>
    <dsp:sp modelId="{4AB42FBC-4F7F-4913-A023-9D1D05A0F45E}">
      <dsp:nvSpPr>
        <dsp:cNvPr id="0" name=""/>
        <dsp:cNvSpPr/>
      </dsp:nvSpPr>
      <dsp:spPr>
        <a:xfrm>
          <a:off x="3117511" y="1443971"/>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6: Data Privacy Compliance</a:t>
          </a:r>
          <a:endParaRPr lang="en-US" sz="1800" kern="1200"/>
        </a:p>
      </dsp:txBody>
      <dsp:txXfrm>
        <a:off x="3117511" y="1443971"/>
        <a:ext cx="1887958" cy="1132775"/>
      </dsp:txXfrm>
    </dsp:sp>
    <dsp:sp modelId="{D14BFEE4-6AAA-4779-A23E-368394168B02}">
      <dsp:nvSpPr>
        <dsp:cNvPr id="0" name=""/>
        <dsp:cNvSpPr/>
      </dsp:nvSpPr>
      <dsp:spPr>
        <a:xfrm>
          <a:off x="5194265" y="1443971"/>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7: Integration with Existing Systems</a:t>
          </a:r>
          <a:br>
            <a:rPr lang="en-GB" sz="1800" kern="1200"/>
          </a:br>
          <a:endParaRPr lang="en-US" sz="1800" kern="1200"/>
        </a:p>
      </dsp:txBody>
      <dsp:txXfrm>
        <a:off x="5194265" y="1443971"/>
        <a:ext cx="1887958" cy="11327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dirty="0"/>
              <a:t>Content Admins and automated content checking will help ensure ethical practices and maintain the integrity of the platform.</a:t>
            </a:r>
            <a:endParaRPr lang="en-GB" dirty="0"/>
          </a:p>
        </p:txBody>
      </p:sp>
    </p:spTree>
    <p:extLst>
      <p:ext uri="{BB962C8B-B14F-4D97-AF65-F5344CB8AC3E}">
        <p14:creationId xmlns:p14="http://schemas.microsoft.com/office/powerpoint/2010/main" val="145473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effectLst/>
                <a:latin typeface="Abadi" panose="020B0604020104020204" pitchFamily="34" charset="0"/>
              </a:rPr>
              <a:t>The LEPSI knowledge sharing platform is committed to addressing legal issues by adhering to intellectual property rights, user-generated content liability, data protection laws, industry-specific regulations, terms of service, international data transfers, accessibility compliance, and upholding legal obligations to provide a safe and compliant platform.</a:t>
            </a:r>
          </a:p>
          <a:p>
            <a:br>
              <a:rPr lang="en-GB" dirty="0"/>
            </a:br>
            <a:endParaRPr lang="en-GB" dirty="0"/>
          </a:p>
        </p:txBody>
      </p:sp>
    </p:spTree>
    <p:extLst>
      <p:ext uri="{BB962C8B-B14F-4D97-AF65-F5344CB8AC3E}">
        <p14:creationId xmlns:p14="http://schemas.microsoft.com/office/powerpoint/2010/main" val="3316672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Abadi" panose="020B0604020104020204" pitchFamily="34" charset="0"/>
              </a:rPr>
              <a:t>The LEPSI knowledge sharing platform is committed to addressing social issues by promoting inclusivity, preventing cyberbullying and harassment, addressing privacy concerns, countering misinformation, bridging the digital divide, fostering user engagement and community building, ensuring online safety and security, and promoting ethical content sharing practices.</a:t>
            </a:r>
            <a:endParaRPr lang="en-GB" dirty="0"/>
          </a:p>
        </p:txBody>
      </p:sp>
    </p:spTree>
    <p:extLst>
      <p:ext uri="{BB962C8B-B14F-4D97-AF65-F5344CB8AC3E}">
        <p14:creationId xmlns:p14="http://schemas.microsoft.com/office/powerpoint/2010/main" val="396201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Objective 1: User-Friendly Platform</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designed with a simple and intuitive user interface, making it easy for employees to navigate and engage actively. It will incorporate features such as clear menus, intuitive icons, and a consistent layout.</a:t>
            </a:r>
          </a:p>
          <a:p>
            <a:pPr algn="l"/>
            <a:r>
              <a:rPr lang="en-GB" b="0" i="0" dirty="0">
                <a:solidFill>
                  <a:srgbClr val="D1D5DB"/>
                </a:solidFill>
                <a:effectLst/>
                <a:latin typeface="Abadi" panose="020B0604020104020204" pitchFamily="34" charset="0"/>
              </a:rPr>
              <a:t>Objective 2: Transparent Knowledge Sharing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employees with easy access to relevant information and resources, promoting a culture of transparency. It will include features like a centralized knowledge base, document sharing capabilities, and discussion forums for employees to share insights and experiences.</a:t>
            </a:r>
          </a:p>
          <a:p>
            <a:pPr algn="l"/>
            <a:r>
              <a:rPr lang="en-GB" b="0" i="0" dirty="0">
                <a:solidFill>
                  <a:srgbClr val="D1D5DB"/>
                </a:solidFill>
                <a:effectLst/>
                <a:latin typeface="Abadi" panose="020B0604020104020204" pitchFamily="34" charset="0"/>
              </a:rPr>
              <a:t>Objective 3: Breaking Down Silos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By providing a centralized location for sharing knowledge and expertise, the platform will encourage collaboration and break down silos between departments. Employees will have access to shared spaces, project collaboration tools, and directories to facilitate cross-team communication.</a:t>
            </a:r>
          </a:p>
          <a:p>
            <a:pPr algn="l"/>
            <a:r>
              <a:rPr lang="en-GB" b="0" i="0" dirty="0">
                <a:solidFill>
                  <a:srgbClr val="D1D5DB"/>
                </a:solidFill>
                <a:effectLst/>
                <a:latin typeface="Abadi" panose="020B0604020104020204" pitchFamily="34" charset="0"/>
              </a:rPr>
              <a:t>Objective 4: Efficient Communication</a:t>
            </a:r>
          </a:p>
          <a:p>
            <a:pPr algn="l">
              <a:buFont typeface="Arial" panose="020B0604020202020204" pitchFamily="34" charset="0"/>
              <a:buChar char="•"/>
            </a:pPr>
            <a:r>
              <a:rPr lang="en-GB" b="0" i="0" dirty="0">
                <a:solidFill>
                  <a:srgbClr val="D1D5DB"/>
                </a:solidFill>
                <a:effectLst/>
                <a:latin typeface="Abadi" panose="020B0604020104020204" pitchFamily="34" charset="0"/>
              </a:rPr>
              <a:t>Notes: Real-time feedback and discussion will be facilitated through the platform, improving the efficiency and effectiveness of internal communication. Features such as instant messaging, notifications, and discussion boards will enable employees to communicate and collaborate seamlessly.</a:t>
            </a:r>
          </a:p>
          <a:p>
            <a:pPr algn="l"/>
            <a:r>
              <a:rPr lang="en-GB" b="0" i="0" dirty="0">
                <a:solidFill>
                  <a:srgbClr val="D1D5DB"/>
                </a:solidFill>
                <a:effectLst/>
                <a:latin typeface="Abadi" panose="020B0604020104020204" pitchFamily="34" charset="0"/>
              </a:rPr>
              <a:t>Objective 5: Increased Productivity</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grant employees access to a wide range of resources and expertise, reducing duplication of effort and increasing productivity. It will include features like searchable databases, expert directories, and tools for task management and workflow optimization.</a:t>
            </a:r>
          </a:p>
          <a:p>
            <a:pPr algn="l"/>
            <a:r>
              <a:rPr lang="en-GB" b="0" i="0" dirty="0">
                <a:solidFill>
                  <a:srgbClr val="D1D5DB"/>
                </a:solidFill>
                <a:effectLst/>
                <a:latin typeface="Abadi" panose="020B0604020104020204" pitchFamily="34" charset="0"/>
              </a:rPr>
              <a:t>Objective 6: Data Privacy Compliance</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prioritize data privacy and security, ensuring compliance with relevant regulations such as GDPR or CCPA. Robust security measures, user access controls, and data encryption will be implemented to protect sensitive information.</a:t>
            </a:r>
          </a:p>
          <a:p>
            <a:pPr algn="l"/>
            <a:r>
              <a:rPr lang="en-GB" b="0" i="0" dirty="0">
                <a:solidFill>
                  <a:srgbClr val="D1D5DB"/>
                </a:solidFill>
                <a:effectLst/>
                <a:latin typeface="Abadi" panose="020B0604020104020204" pitchFamily="34" charset="0"/>
              </a:rPr>
              <a:t>Objective 7: Integration with Existing Systems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seamlessly integrated with existing systems and workflows to maximize adoption and usability. Integration points will be identified and implemented to allow for smooth data flow and eliminate the need for redundant processes.</a:t>
            </a:r>
          </a:p>
          <a:p>
            <a:pPr algn="l"/>
            <a:r>
              <a:rPr lang="en-GB" b="0" i="0" dirty="0">
                <a:solidFill>
                  <a:srgbClr val="D1D5DB"/>
                </a:solidFill>
                <a:effectLst/>
                <a:latin typeface="Abadi" panose="020B0604020104020204" pitchFamily="34" charset="0"/>
              </a:rPr>
              <a:t>Objective 8: Analytics and Reporting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administrators with analytics and reporting features to track user engagement and content performance. This data will be used to make informed decisions, improve the platform, and measure the effectiveness of knowledge sharing initiatives.</a:t>
            </a:r>
          </a:p>
          <a:p>
            <a:endParaRPr lang="en-GB" dirty="0"/>
          </a:p>
        </p:txBody>
      </p:sp>
    </p:spTree>
    <p:extLst>
      <p:ext uri="{BB962C8B-B14F-4D97-AF65-F5344CB8AC3E}">
        <p14:creationId xmlns:p14="http://schemas.microsoft.com/office/powerpoint/2010/main" val="291810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Presentation Layer: Web application containerized using Docker. Responsible for rendering the user interface and communication with other layers.</a:t>
            </a:r>
          </a:p>
          <a:p>
            <a:pPr algn="l">
              <a:buFont typeface="+mj-lt"/>
              <a:buAutoNum type="arabicPeriod"/>
            </a:pPr>
            <a:r>
              <a:rPr lang="en-GB" b="0" i="0" dirty="0">
                <a:solidFill>
                  <a:srgbClr val="D1D5DB"/>
                </a:solidFill>
                <a:effectLst/>
                <a:latin typeface="Abadi" panose="020B0604020104020204" pitchFamily="34" charset="0"/>
              </a:rPr>
              <a:t>Business Logic Layer: Services implementing the application's business logic. Communicates with the persistence layer for data retrieval and persistence, and with the presentation layer for data exchange.</a:t>
            </a:r>
          </a:p>
          <a:p>
            <a:pPr algn="l">
              <a:buFont typeface="+mj-lt"/>
              <a:buAutoNum type="arabicPeriod"/>
            </a:pPr>
            <a:r>
              <a:rPr lang="en-GB" b="0" i="0" dirty="0">
                <a:solidFill>
                  <a:srgbClr val="D1D5DB"/>
                </a:solidFill>
                <a:effectLst/>
                <a:latin typeface="Abadi" panose="020B0604020104020204" pitchFamily="34" charset="0"/>
              </a:rPr>
              <a:t>Persistence Layer: Neo4j database containerized using Docker. Responsible for data storage and retrieval. Communicates with the business logic layer for data access.</a:t>
            </a:r>
          </a:p>
          <a:p>
            <a:pPr algn="l">
              <a:buFont typeface="+mj-lt"/>
              <a:buAutoNum type="arabicPeriod"/>
            </a:pPr>
            <a:r>
              <a:rPr lang="en-GB" b="0" i="0" dirty="0">
                <a:solidFill>
                  <a:srgbClr val="D1D5DB"/>
                </a:solidFill>
                <a:effectLst/>
                <a:latin typeface="Abadi" panose="020B0604020104020204" pitchFamily="34" charset="0"/>
              </a:rPr>
              <a:t>Single Sign-On Layer: Handles user authentication and authorization. Generates access tokens for application resource access.</a:t>
            </a:r>
          </a:p>
          <a:p>
            <a:pPr algn="l">
              <a:buFont typeface="+mj-lt"/>
              <a:buAutoNum type="arabicPeriod"/>
            </a:pPr>
            <a:r>
              <a:rPr lang="en-GB" b="0" i="0" dirty="0">
                <a:solidFill>
                  <a:srgbClr val="D1D5DB"/>
                </a:solidFill>
                <a:effectLst/>
                <a:latin typeface="Abadi" panose="020B0604020104020204" pitchFamily="34" charset="0"/>
              </a:rPr>
              <a:t>Container Orchestration Layer: Manages application and database containers. Ensures container health, accessibility, and availability.</a:t>
            </a:r>
          </a:p>
          <a:p>
            <a:endParaRPr lang="en-GB" dirty="0"/>
          </a:p>
        </p:txBody>
      </p:sp>
    </p:spTree>
    <p:extLst>
      <p:ext uri="{BB962C8B-B14F-4D97-AF65-F5344CB8AC3E}">
        <p14:creationId xmlns:p14="http://schemas.microsoft.com/office/powerpoint/2010/main" val="100276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Four types of nodes: Department, Person, Post, and Tag</a:t>
            </a:r>
          </a:p>
          <a:p>
            <a:pPr algn="l">
              <a:buFont typeface="Arial" panose="020B0604020202020204" pitchFamily="34" charset="0"/>
              <a:buChar char="•"/>
            </a:pPr>
            <a:r>
              <a:rPr lang="en-GB" b="0" i="0" dirty="0">
                <a:solidFill>
                  <a:srgbClr val="D1D5DB"/>
                </a:solidFill>
                <a:effectLst/>
                <a:latin typeface="Abadi" panose="020B0604020104020204" pitchFamily="34" charset="0"/>
              </a:rPr>
              <a:t>Relationships between nodes: one-to-many relationships between Department and Person nodes, Department and Tag nodes, Person and Post nodes, and Post and Tag nodes</a:t>
            </a:r>
          </a:p>
          <a:p>
            <a:pPr algn="l">
              <a:buFont typeface="Arial" panose="020B0604020202020204" pitchFamily="34" charset="0"/>
              <a:buChar char="•"/>
            </a:pPr>
            <a:r>
              <a:rPr lang="en-GB" b="0" i="0" dirty="0">
                <a:solidFill>
                  <a:srgbClr val="D1D5DB"/>
                </a:solidFill>
                <a:effectLst/>
                <a:latin typeface="Abadi" panose="020B0604020104020204" pitchFamily="34" charset="0"/>
              </a:rPr>
              <a:t>Tag nodes connect with Department, Person, or Post nodes via "LIKES" or "HAS_TAGGED" relationships</a:t>
            </a:r>
          </a:p>
          <a:p>
            <a:pPr algn="l">
              <a:buFont typeface="Arial" panose="020B0604020202020204" pitchFamily="34" charset="0"/>
              <a:buChar char="•"/>
            </a:pPr>
            <a:r>
              <a:rPr lang="en-GB" b="0" i="0" dirty="0">
                <a:solidFill>
                  <a:srgbClr val="D1D5DB"/>
                </a:solidFill>
                <a:effectLst/>
                <a:latin typeface="Abadi" panose="020B0604020104020204" pitchFamily="34" charset="0"/>
              </a:rPr>
              <a:t>Benefits of the graph database design: quick searching of tags for posts and recommendations based on liked tags</a:t>
            </a:r>
          </a:p>
          <a:p>
            <a:pPr algn="l">
              <a:buFont typeface="Arial" panose="020B0604020202020204" pitchFamily="34" charset="0"/>
              <a:buChar char="•"/>
            </a:pPr>
            <a:r>
              <a:rPr lang="en-GB" b="0" i="0" dirty="0">
                <a:solidFill>
                  <a:srgbClr val="D1D5DB"/>
                </a:solidFill>
                <a:effectLst/>
                <a:latin typeface="Abadi" panose="020B0604020104020204" pitchFamily="34" charset="0"/>
              </a:rPr>
              <a:t>Efficient querying and searching due to highly connected graph structure</a:t>
            </a:r>
          </a:p>
          <a:p>
            <a:endParaRPr lang="en-GB" dirty="0"/>
          </a:p>
        </p:txBody>
      </p:sp>
    </p:spTree>
    <p:extLst>
      <p:ext uri="{BB962C8B-B14F-4D97-AF65-F5344CB8AC3E}">
        <p14:creationId xmlns:p14="http://schemas.microsoft.com/office/powerpoint/2010/main" val="282617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122172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spTree>
    <p:extLst>
      <p:ext uri="{BB962C8B-B14F-4D97-AF65-F5344CB8AC3E}">
        <p14:creationId xmlns:p14="http://schemas.microsoft.com/office/powerpoint/2010/main" val="387524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The feedback survey results showed consistent findings with the literature on knowledge-sharing platforms. Users expressed positive sentiments and reported frequent usage of the platform. They were highly satisfied with the user interface and overall experience. The survey indicated effective cross-departmental collaboration, with users frequently encountering information shared by other departments. Most users found the platform easy to use, and overall satisfaction ratings were positive. These findings support the successful facilitation of collaborative sharing and the reduction of departmental silos. The survey results align with previous research on knowledge-sharing platforms, specifically with Deloitte's D Street case study, which reported increased knowledge-sharing, improved content quality, and reduced duplication. Overall, the survey confirms the platform's positive impact on collaboration, productivity, and innovation.</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 typeface="+mj-lt"/>
              <a:buNone/>
            </a:pPr>
            <a:r>
              <a:rPr lang="en-GB" b="0" i="0" dirty="0">
                <a:solidFill>
                  <a:srgbClr val="D1D5DB"/>
                </a:solidFill>
                <a:effectLst/>
                <a:latin typeface="Abadi" panose="020B0604020104020204" pitchFamily="34" charset="0"/>
              </a:rPr>
              <a:t>The LEPSI knowledge sharing platform addresses professional issues by prioritizing confidentiality, compliance, quality assurance, intellectual property protection, ethical considerations, user training, and accountability.</a:t>
            </a:r>
          </a:p>
        </p:txBody>
      </p:sp>
    </p:spTree>
    <p:extLst>
      <p:ext uri="{BB962C8B-B14F-4D97-AF65-F5344CB8AC3E}">
        <p14:creationId xmlns:p14="http://schemas.microsoft.com/office/powerpoint/2010/main" val="338002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6/12/2023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6/12/2023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6.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6.png"/><Relationship Id="rId7" Type="http://schemas.openxmlformats.org/officeDocument/2006/relationships/diagramColors" Target="../diagrams/colors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0.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2.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6.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a:solidFill>
                  <a:srgbClr val="FFFFFF"/>
                </a:solidFill>
              </a:rPr>
              <a:t>External infrastructure:</a:t>
            </a:r>
          </a:p>
          <a:p>
            <a:pPr lvl="1"/>
            <a:r>
              <a:rPr lang="en-GB" sz="900">
                <a:solidFill>
                  <a:srgbClr val="FFFFFF"/>
                </a:solidFill>
              </a:rPr>
              <a:t>Operates outside traditional business infrastructure</a:t>
            </a:r>
          </a:p>
          <a:p>
            <a:pPr lvl="1"/>
            <a:r>
              <a:rPr lang="en-GB" sz="900">
                <a:solidFill>
                  <a:srgbClr val="FFFFFF"/>
                </a:solidFill>
              </a:rPr>
              <a:t>Raises concerns about sharing internal and confidential content</a:t>
            </a:r>
          </a:p>
          <a:p>
            <a:pPr lvl="1"/>
            <a:r>
              <a:rPr lang="en-GB" sz="900">
                <a:solidFill>
                  <a:srgbClr val="FFFFFF"/>
                </a:solidFill>
              </a:rPr>
              <a:t>Poses data privacy and security risks</a:t>
            </a:r>
          </a:p>
          <a:p>
            <a:r>
              <a:rPr lang="en-GB" sz="900">
                <a:solidFill>
                  <a:srgbClr val="FFFFFF"/>
                </a:solidFill>
              </a:rPr>
              <a:t>Pricing structure:</a:t>
            </a:r>
          </a:p>
          <a:p>
            <a:pPr lvl="1"/>
            <a:r>
              <a:rPr lang="en-GB" sz="900">
                <a:solidFill>
                  <a:srgbClr val="FFFFFF"/>
                </a:solidFill>
              </a:rPr>
              <a:t>£4.00 per user per month</a:t>
            </a:r>
          </a:p>
          <a:p>
            <a:pPr lvl="1"/>
            <a:r>
              <a:rPr lang="en-GB" sz="900">
                <a:solidFill>
                  <a:srgbClr val="FFFFFF"/>
                </a:solidFill>
              </a:rPr>
              <a:t>Can be a significant constraint, especially for company-wide implementation</a:t>
            </a:r>
          </a:p>
          <a:p>
            <a:pPr lvl="1"/>
            <a:r>
              <a:rPr lang="en-GB" sz="900">
                <a:solidFill>
                  <a:srgbClr val="FFFFFF"/>
                </a:solidFill>
              </a:rPr>
              <a:t>Costs can quickly accumulate, impacting budget and accessibility</a:t>
            </a:r>
          </a:p>
          <a:p>
            <a:r>
              <a:rPr lang="en-GB" sz="900">
                <a:solidFill>
                  <a:srgbClr val="FFFFFF"/>
                </a:solidFill>
              </a:rPr>
              <a:t>Impact on collaboration and knowledge sharing:</a:t>
            </a:r>
          </a:p>
          <a:p>
            <a:pPr lvl="1"/>
            <a:r>
              <a:rPr lang="en-GB" sz="900">
                <a:solidFill>
                  <a:srgbClr val="FFFFFF"/>
                </a:solidFill>
              </a:rPr>
              <a:t>High implementation costs may limit access for all employees</a:t>
            </a:r>
          </a:p>
          <a:p>
            <a:pPr lvl="1"/>
            <a:r>
              <a:rPr lang="en-GB" sz="900">
                <a:solidFill>
                  <a:srgbClr val="FFFFFF"/>
                </a:solidFill>
              </a:rPr>
              <a:t>Hinders internal communication and restricts access for teams and departments</a:t>
            </a:r>
            <a:endParaRPr lang="en-US" sz="90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Market Opportunity: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1937685216"/>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7" name="Group 1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1" name="Rectangle 2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1" y="1752654"/>
            <a:ext cx="3781221" cy="2699487"/>
          </a:xfrm>
        </p:spPr>
        <p:txBody>
          <a:bodyPr>
            <a:normAutofit/>
          </a:bodyPr>
          <a:lstStyle/>
          <a:p>
            <a:r>
              <a:rPr lang="en-GB" sz="1500" dirty="0"/>
              <a:t>Confidentiality and data privacy</a:t>
            </a:r>
          </a:p>
          <a:p>
            <a:r>
              <a:rPr lang="en-GB" sz="1500" dirty="0"/>
              <a:t>Compliance with industry regulations</a:t>
            </a:r>
          </a:p>
          <a:p>
            <a:r>
              <a:rPr lang="en-GB" sz="1500" dirty="0"/>
              <a:t>Quality assurance and accuracy of information</a:t>
            </a:r>
          </a:p>
          <a:p>
            <a:r>
              <a:rPr lang="en-GB" sz="1500" dirty="0"/>
              <a:t>Intellectual property protection</a:t>
            </a:r>
          </a:p>
          <a:p>
            <a:r>
              <a:rPr lang="en-GB" sz="1500" dirty="0"/>
              <a:t>Ethical considerations and responsible sharing</a:t>
            </a:r>
          </a:p>
          <a:p>
            <a:r>
              <a:rPr lang="en-GB" sz="1500" dirty="0"/>
              <a:t>User training and awareness</a:t>
            </a:r>
          </a:p>
          <a:p>
            <a:r>
              <a:rPr lang="en-GB" sz="1500" dirty="0"/>
              <a:t>User accountability and responsibility</a:t>
            </a:r>
          </a:p>
        </p:txBody>
      </p:sp>
      <p:pic>
        <p:nvPicPr>
          <p:cNvPr id="5" name="Picture 4" descr="Graph on document with pen">
            <a:extLst>
              <a:ext uri="{FF2B5EF4-FFF2-40B4-BE49-F238E27FC236}">
                <a16:creationId xmlns:a16="http://schemas.microsoft.com/office/drawing/2014/main" id="{C0E4F1F2-53CB-B070-F3FA-1E5FC4CA0A2B}"/>
              </a:ext>
            </a:extLst>
          </p:cNvPr>
          <p:cNvPicPr>
            <a:picLocks noChangeAspect="1"/>
          </p:cNvPicPr>
          <p:nvPr/>
        </p:nvPicPr>
        <p:blipFill rotWithShape="1">
          <a:blip r:embed="rId4"/>
          <a:srcRect l="27119" r="13563" b="-1"/>
          <a:stretch/>
        </p:blipFill>
        <p:spPr>
          <a:xfrm>
            <a:off x="4572000" y="10"/>
            <a:ext cx="4569617" cy="5142230"/>
          </a:xfrm>
          <a:prstGeom prst="rect">
            <a:avLst/>
          </a:prstGeom>
          <a:ln>
            <a:noFill/>
          </a:ln>
          <a:effectLst/>
        </p:spPr>
      </p:pic>
      <p:sp>
        <p:nvSpPr>
          <p:cNvPr id="38" name="Rectangle 2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3781222" cy="810703"/>
          </a:xfrm>
        </p:spPr>
        <p:txBody>
          <a:bodyPr>
            <a:normAutofit/>
          </a:bodyPr>
          <a:lstStyle/>
          <a:p>
            <a:r>
              <a:rPr lang="en-GB" sz="1900" cap="none"/>
              <a:t>Professional Issues</a:t>
            </a:r>
            <a:br>
              <a:rPr lang="en-GB" sz="1900" cap="none"/>
            </a:br>
            <a:r>
              <a:rPr lang="en-GB" sz="1900" cap="none"/>
              <a:t>Integrating BCS Code of Conduct</a:t>
            </a:r>
          </a:p>
        </p:txBody>
      </p:sp>
      <p:pic>
        <p:nvPicPr>
          <p:cNvPr id="26" name="Picture 2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81771883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26">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2500" cap="none" dirty="0"/>
              <a:t>Ethical Issues</a:t>
            </a:r>
            <a:br>
              <a:rPr lang="en-GB" sz="2500" cap="none" dirty="0"/>
            </a:br>
            <a:r>
              <a:rPr lang="en-GB" sz="1400" cap="none" dirty="0"/>
              <a:t>Preventing Unethical Practices</a:t>
            </a:r>
          </a:p>
        </p:txBody>
      </p:sp>
      <p:pic>
        <p:nvPicPr>
          <p:cNvPr id="31" name="Picture 30">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1100" dirty="0"/>
              <a:t>Commenting for Relative Feed (Gamification)</a:t>
            </a:r>
          </a:p>
          <a:p>
            <a:pPr lvl="1"/>
            <a:r>
              <a:rPr lang="en-GB" sz="1100" dirty="0"/>
              <a:t>Users attempting to force comments on their posts for promotion is unethical</a:t>
            </a:r>
          </a:p>
          <a:p>
            <a:pPr lvl="1"/>
            <a:r>
              <a:rPr lang="en-GB" sz="1100" dirty="0"/>
              <a:t>Exploitation of the comment system for gamification should be avoided</a:t>
            </a:r>
          </a:p>
          <a:p>
            <a:pPr lvl="1"/>
            <a:r>
              <a:rPr lang="en-GB" sz="1100" dirty="0"/>
              <a:t>Commenting will have no impact on the post order in the user's feed</a:t>
            </a:r>
          </a:p>
          <a:p>
            <a:r>
              <a:rPr lang="en-GB" sz="1100" dirty="0"/>
              <a:t>Plagiarism</a:t>
            </a:r>
          </a:p>
          <a:p>
            <a:pPr lvl="1"/>
            <a:r>
              <a:rPr lang="en-GB" sz="1100" dirty="0"/>
              <a:t>Sharing content feature can be abused for plagiarism</a:t>
            </a:r>
          </a:p>
          <a:p>
            <a:pPr lvl="1"/>
            <a:r>
              <a:rPr lang="en-GB" sz="1100" dirty="0"/>
              <a:t>Plagiarism is unethical and undermines the original author's credit</a:t>
            </a:r>
          </a:p>
          <a:p>
            <a:pPr lvl="1"/>
            <a:r>
              <a:rPr lang="en-GB" sz="1100" dirty="0"/>
              <a:t>Content Admins will verify knowledge content across the system</a:t>
            </a:r>
          </a:p>
          <a:p>
            <a:pPr lvl="1"/>
            <a:r>
              <a:rPr lang="en-GB" sz="1100" dirty="0"/>
              <a:t>Consider implementing a 'Turnitin'-like software for automated content checking</a:t>
            </a:r>
          </a:p>
          <a:p>
            <a:pPr marL="0" indent="0">
              <a:buNone/>
            </a:pPr>
            <a:endParaRPr lang="en-GB" sz="1100" dirty="0"/>
          </a:p>
        </p:txBody>
      </p:sp>
      <p:pic>
        <p:nvPicPr>
          <p:cNvPr id="7" name="Graphic 6" descr="Marketing">
            <a:extLst>
              <a:ext uri="{FF2B5EF4-FFF2-40B4-BE49-F238E27FC236}">
                <a16:creationId xmlns:a16="http://schemas.microsoft.com/office/drawing/2014/main" id="{3D5AFC57-E691-1595-68DD-208559E9C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99172445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Survey</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1700" cap="none" dirty="0"/>
              <a:t>Legal Issues</a:t>
            </a:r>
            <a:br>
              <a:rPr lang="en-GB" sz="1700" cap="none" dirty="0"/>
            </a:br>
            <a:r>
              <a:rPr lang="en-GB" sz="1400" cap="none" dirty="0"/>
              <a:t>Licensing, Intellectual Property, Data Ownership, and Source Control</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310394" y="1585404"/>
            <a:ext cx="5268286" cy="3397657"/>
          </a:xfrm>
        </p:spPr>
        <p:txBody>
          <a:bodyPr>
            <a:normAutofit fontScale="92500"/>
          </a:bodyPr>
          <a:lstStyle/>
          <a:p>
            <a:r>
              <a:rPr lang="en-GB" sz="1000" b="1" dirty="0"/>
              <a:t>Licensing</a:t>
            </a:r>
          </a:p>
          <a:p>
            <a:pPr lvl="1"/>
            <a:r>
              <a:rPr lang="en-GB" sz="1000" dirty="0"/>
              <a:t>Internal use of the project does not require licensing</a:t>
            </a:r>
          </a:p>
          <a:p>
            <a:pPr lvl="1"/>
            <a:r>
              <a:rPr lang="en-GB" sz="1000" dirty="0"/>
              <a:t>Transition to customer consumption would necessitate licensing</a:t>
            </a:r>
          </a:p>
          <a:p>
            <a:pPr lvl="1"/>
            <a:r>
              <a:rPr lang="en-GB" sz="1000" dirty="0"/>
              <a:t>Software license defines creator and user rights, usage restrictions, and payment details</a:t>
            </a:r>
          </a:p>
          <a:p>
            <a:pPr lvl="1"/>
            <a:r>
              <a:rPr lang="en-GB" sz="1000" dirty="0"/>
              <a:t>Consider using an MIT license if the project becomes open source</a:t>
            </a:r>
          </a:p>
          <a:p>
            <a:r>
              <a:rPr lang="en-GB" sz="1000" b="1" dirty="0"/>
              <a:t>Intellectual Property of Content</a:t>
            </a:r>
          </a:p>
          <a:p>
            <a:pPr lvl="1"/>
            <a:r>
              <a:rPr lang="en-GB" sz="1000" dirty="0"/>
              <a:t>Sharing intellectual property poses risks</a:t>
            </a:r>
          </a:p>
          <a:p>
            <a:pPr lvl="1"/>
            <a:r>
              <a:rPr lang="en-GB" sz="1000" dirty="0"/>
              <a:t>Violation of patents, trademarks, copyrights, trade secrets, or trade dress can lead to takedown and damages</a:t>
            </a:r>
          </a:p>
          <a:p>
            <a:pPr lvl="1"/>
            <a:r>
              <a:rPr lang="en-GB" sz="1000" dirty="0"/>
              <a:t>Precautions: Employees should reference external sources for shared knowledge</a:t>
            </a:r>
          </a:p>
          <a:p>
            <a:r>
              <a:rPr lang="en-GB" sz="1000" b="1" dirty="0"/>
              <a:t>Data Ownership</a:t>
            </a:r>
          </a:p>
          <a:p>
            <a:pPr lvl="1"/>
            <a:r>
              <a:rPr lang="en-GB" sz="1000" dirty="0"/>
              <a:t>GDPR Act applies to data collection and storage</a:t>
            </a:r>
          </a:p>
          <a:p>
            <a:pPr lvl="1"/>
            <a:r>
              <a:rPr lang="en-GB" sz="1000" dirty="0"/>
              <a:t>Adhere to regulations and store/handle essential data only</a:t>
            </a:r>
          </a:p>
          <a:p>
            <a:pPr lvl="1"/>
            <a:r>
              <a:rPr lang="en-GB" sz="1000" dirty="0"/>
              <a:t>Non-compliance may result in fines and negative company reputation</a:t>
            </a:r>
          </a:p>
          <a:p>
            <a:r>
              <a:rPr lang="en-GB" sz="1000" b="1" dirty="0"/>
              <a:t>Source Control</a:t>
            </a:r>
          </a:p>
          <a:p>
            <a:pPr lvl="1"/>
            <a:r>
              <a:rPr lang="en-GB" sz="1000" dirty="0"/>
              <a:t>Code stored in Azure DevOps with restricted access for verified business personnel</a:t>
            </a:r>
          </a:p>
          <a:p>
            <a:pPr lvl="1"/>
            <a:r>
              <a:rPr lang="en-GB" sz="1000" dirty="0"/>
              <a:t>External individuals do not have read/write access</a:t>
            </a:r>
          </a:p>
          <a:p>
            <a:pPr lvl="1"/>
            <a:r>
              <a:rPr lang="en-GB" sz="1000" dirty="0"/>
              <a:t>Protects intellectual property of the product and ensures code security</a:t>
            </a:r>
          </a:p>
        </p:txBody>
      </p:sp>
      <p:pic>
        <p:nvPicPr>
          <p:cNvPr id="7" name="Graphic 6" descr="Laptop Secure">
            <a:extLst>
              <a:ext uri="{FF2B5EF4-FFF2-40B4-BE49-F238E27FC236}">
                <a16:creationId xmlns:a16="http://schemas.microsoft.com/office/drawing/2014/main" id="{B74316D9-E2D5-EBCF-DEC6-4819B5522B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94280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Social Issues</a:t>
            </a:r>
            <a:br>
              <a:rPr lang="en-GB" cap="none" dirty="0"/>
            </a:br>
            <a:r>
              <a:rPr lang="en-GB" sz="1600" cap="none" dirty="0"/>
              <a:t>Free Text Content and Content Sharing</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900" b="1" dirty="0"/>
              <a:t>Free Text Content</a:t>
            </a:r>
          </a:p>
          <a:p>
            <a:pPr lvl="1"/>
            <a:r>
              <a:rPr lang="en-GB" sz="900" dirty="0"/>
              <a:t>Users can share free text content as a product feature</a:t>
            </a:r>
          </a:p>
          <a:p>
            <a:pPr lvl="1"/>
            <a:r>
              <a:rPr lang="en-GB" sz="900" dirty="0"/>
              <a:t>Misuse may lead to insensitive texts and offensive content</a:t>
            </a:r>
          </a:p>
          <a:p>
            <a:pPr lvl="1"/>
            <a:r>
              <a:rPr lang="en-GB" sz="900" dirty="0"/>
              <a:t>Potential for social issues within the business</a:t>
            </a:r>
          </a:p>
          <a:p>
            <a:pPr lvl="1"/>
            <a:r>
              <a:rPr lang="en-GB" sz="900" dirty="0"/>
              <a:t>Content admins will review and remove inappropriate content</a:t>
            </a:r>
          </a:p>
          <a:p>
            <a:pPr lvl="1"/>
            <a:r>
              <a:rPr lang="en-GB" sz="900" dirty="0"/>
              <a:t>Company policies guard against social issues in software communication and interaction</a:t>
            </a:r>
          </a:p>
          <a:p>
            <a:r>
              <a:rPr lang="en-GB" sz="900" b="1" dirty="0"/>
              <a:t>Content Sharing</a:t>
            </a:r>
          </a:p>
          <a:p>
            <a:pPr lvl="1"/>
            <a:r>
              <a:rPr lang="en-GB" sz="900" dirty="0"/>
              <a:t>Users can share external content within the system</a:t>
            </a:r>
          </a:p>
          <a:p>
            <a:pPr lvl="1"/>
            <a:r>
              <a:rPr lang="en-GB" sz="900" dirty="0"/>
              <a:t>Inappropriate work content may cause offense and social issues</a:t>
            </a:r>
          </a:p>
          <a:p>
            <a:pPr lvl="1"/>
            <a:r>
              <a:rPr lang="en-GB" sz="900" dirty="0"/>
              <a:t>Admins maintain a list of verified domains</a:t>
            </a:r>
          </a:p>
          <a:p>
            <a:pPr lvl="1"/>
            <a:r>
              <a:rPr lang="en-GB" sz="900" dirty="0"/>
              <a:t>Users can only share information from these trusted domains</a:t>
            </a:r>
          </a:p>
          <a:p>
            <a:pPr lvl="1"/>
            <a:r>
              <a:rPr lang="en-GB" sz="900" dirty="0"/>
              <a:t>Prevents sharing of inappropriate content and promotes responsible content sharing</a:t>
            </a:r>
          </a:p>
        </p:txBody>
      </p:sp>
      <p:pic>
        <p:nvPicPr>
          <p:cNvPr id="7" name="Graphic 6" descr="User Network">
            <a:extLst>
              <a:ext uri="{FF2B5EF4-FFF2-40B4-BE49-F238E27FC236}">
                <a16:creationId xmlns:a16="http://schemas.microsoft.com/office/drawing/2014/main" id="{EAA15062-2E22-40F7-C5B5-E9D0C3E261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9172155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0239-0088-52A1-A5BC-6026073A547A}"/>
              </a:ext>
            </a:extLst>
          </p:cNvPr>
          <p:cNvSpPr>
            <a:spLocks noGrp="1"/>
          </p:cNvSpPr>
          <p:nvPr>
            <p:ph type="title"/>
          </p:nvPr>
        </p:nvSpPr>
        <p:spPr>
          <a:xfrm>
            <a:off x="510240" y="564921"/>
            <a:ext cx="7210396" cy="810703"/>
          </a:xfrm>
        </p:spPr>
        <p:txBody>
          <a:bodyPr>
            <a:normAutofit/>
          </a:bodyPr>
          <a:lstStyle/>
          <a:p>
            <a:r>
              <a:rPr lang="en-GB" b="0" i="0">
                <a:effectLst/>
                <a:latin typeface="Abadi" panose="020B0604020104020204" pitchFamily="34" charset="0"/>
              </a:rPr>
              <a:t>Objectives</a:t>
            </a:r>
            <a:endParaRPr lang="en-GB" dirty="0"/>
          </a:p>
        </p:txBody>
      </p:sp>
      <p:graphicFrame>
        <p:nvGraphicFramePr>
          <p:cNvPr id="7" name="Content Placeholder 2">
            <a:extLst>
              <a:ext uri="{FF2B5EF4-FFF2-40B4-BE49-F238E27FC236}">
                <a16:creationId xmlns:a16="http://schemas.microsoft.com/office/drawing/2014/main" id="{4BBA756E-42A6-C0DA-D4AA-2F18B5D59889}"/>
              </a:ext>
            </a:extLst>
          </p:cNvPr>
          <p:cNvGraphicFramePr>
            <a:graphicFrameLocks noGrp="1"/>
          </p:cNvGraphicFramePr>
          <p:nvPr>
            <p:ph idx="1"/>
            <p:extLst>
              <p:ext uri="{D42A27DB-BD31-4B8C-83A1-F6EECF244321}">
                <p14:modId xmlns:p14="http://schemas.microsoft.com/office/powerpoint/2010/main" val="376273451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442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9382885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09" name="Picture 110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11" name="Picture 111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13" name="Picture 111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15" name="Rectangle 111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7" name="Rectangle 111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54" name="Rectangle 11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1" name="Picture 11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1155" name="Rectangle 11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spcBef>
                <a:spcPct val="0"/>
              </a:spcBef>
            </a:pPr>
            <a:r>
              <a:rPr lang="en-US" sz="1800"/>
              <a:t>MHR</a:t>
            </a:r>
          </a:p>
        </p:txBody>
      </p:sp>
      <p:pic>
        <p:nvPicPr>
          <p:cNvPr id="1127" name="Picture 11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0" y="1752654"/>
            <a:ext cx="2742217" cy="2699487"/>
          </a:xfrm>
        </p:spPr>
        <p:txBody>
          <a:bodyPr vert="horz" lIns="91440" tIns="45720" rIns="91440" bIns="45720" rtlCol="0">
            <a:normAutofit/>
          </a:bodyPr>
          <a:lstStyle/>
          <a:p>
            <a:pPr marL="228600" indent="-228600" defTabSz="914400">
              <a:spcAft>
                <a:spcPts val="600"/>
              </a:spcAft>
              <a:buFont typeface="Arial" panose="020B0604020202020204" pitchFamily="34" charset="0"/>
              <a:buChar char="•"/>
            </a:pPr>
            <a:r>
              <a:rPr lang="en-US" sz="1100" dirty="0">
                <a:effectLst/>
              </a:rPr>
              <a:t>MHR is a leading HR &amp; Payroll service provider who strives for continuous evolution of its product, which requires mass research be shared across the business.</a:t>
            </a:r>
            <a:endParaRPr lang="en-US" sz="11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16431" y="480060"/>
            <a:ext cx="4183380" cy="418338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6" name="Rectangle 26">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37" name="Rectangle 30">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2">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35" name="Picture 34">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2742217" cy="2699487"/>
          </a:xfrm>
        </p:spPr>
        <p:txBody>
          <a:bodyPr>
            <a:normAutofit/>
          </a:bodyPr>
          <a:lstStyle/>
          <a:p>
            <a:r>
              <a:rPr lang="en-US" sz="1100" dirty="0"/>
              <a:t>Presentation Layer: Web application (Docker)</a:t>
            </a:r>
          </a:p>
          <a:p>
            <a:r>
              <a:rPr lang="en-US" sz="1100" dirty="0"/>
              <a:t>Business Logic Layer: Services for business logic</a:t>
            </a:r>
          </a:p>
          <a:p>
            <a:r>
              <a:rPr lang="en-US" sz="1100" dirty="0"/>
              <a:t>Persistence Layer: Neo4j database (Docker)</a:t>
            </a:r>
          </a:p>
          <a:p>
            <a:r>
              <a:rPr lang="en-US" sz="1100" dirty="0"/>
              <a:t>Single Sign-On Layer: Authentication and authorization</a:t>
            </a:r>
          </a:p>
          <a:p>
            <a:r>
              <a:rPr lang="en-US" sz="1100" dirty="0"/>
              <a:t>Container Orchestration Layer: Container management</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5"/>
          <a:stretch>
            <a:fillRect/>
          </a:stretch>
        </p:blipFill>
        <p:spPr>
          <a:xfrm>
            <a:off x="3957067" y="896624"/>
            <a:ext cx="4702109" cy="335025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5" name="Rectangle 87">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86" name="Rectangle 91">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Graph database design</a:t>
            </a:r>
          </a:p>
        </p:txBody>
      </p:sp>
      <p:pic>
        <p:nvPicPr>
          <p:cNvPr id="96" name="Picture 95">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83"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2742217" cy="2699487"/>
          </a:xfrm>
        </p:spPr>
        <p:txBody>
          <a:bodyPr>
            <a:normAutofit/>
          </a:bodyPr>
          <a:lstStyle/>
          <a:p>
            <a:r>
              <a:rPr lang="en-GB" sz="1100" dirty="0"/>
              <a:t>Nodes: Department, Person, Post, Tag</a:t>
            </a:r>
          </a:p>
          <a:p>
            <a:r>
              <a:rPr lang="en-GB" sz="1100" dirty="0"/>
              <a:t>Relationships: One-to-many between nodes</a:t>
            </a:r>
          </a:p>
          <a:p>
            <a:r>
              <a:rPr lang="en-GB" sz="1100" dirty="0"/>
              <a:t>Benefits: Quick tag searching for posts and recommendations based on liked tags</a:t>
            </a:r>
          </a:p>
          <a:p>
            <a:r>
              <a:rPr lang="en-GB" sz="1100" dirty="0"/>
              <a:t>Efficient querying and searching with highly connected graph structure</a:t>
            </a:r>
            <a:endParaRPr lang="en-US" sz="1100" dirty="0"/>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5"/>
          <a:stretch>
            <a:fillRect/>
          </a:stretch>
        </p:blipFill>
        <p:spPr>
          <a:xfrm>
            <a:off x="3957067" y="1249282"/>
            <a:ext cx="4702109" cy="264493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884025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035" name="Picture 1034">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7" name="Rectangle 1036">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4188508" cy="810703"/>
          </a:xfrm>
        </p:spPr>
        <p:txBody>
          <a:bodyPr>
            <a:normAutofit/>
          </a:bodyPr>
          <a:lstStyle/>
          <a:p>
            <a:r>
              <a:rPr lang="en-GB">
                <a:solidFill>
                  <a:srgbClr val="FFFFFF"/>
                </a:solidFill>
              </a:rPr>
              <a:t>Layered </a:t>
            </a:r>
            <a:r>
              <a:rPr lang="en-GB" dirty="0">
                <a:solidFill>
                  <a:srgbClr val="FFFFFF"/>
                </a:solidFill>
              </a:rPr>
              <a:t>architecture</a:t>
            </a:r>
          </a:p>
        </p:txBody>
      </p:sp>
      <p:pic>
        <p:nvPicPr>
          <p:cNvPr id="1041" name="Picture 1040">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7CA41E4B-28CC-2D64-75A9-A7E0E1F8A75A}"/>
              </a:ext>
            </a:extLst>
          </p:cNvPr>
          <p:cNvSpPr>
            <a:spLocks noGrp="1"/>
          </p:cNvSpPr>
          <p:nvPr>
            <p:ph idx="1"/>
          </p:nvPr>
        </p:nvSpPr>
        <p:spPr>
          <a:xfrm>
            <a:off x="510240" y="1752654"/>
            <a:ext cx="3828633" cy="2699487"/>
          </a:xfrm>
        </p:spPr>
        <p:txBody>
          <a:bodyPr>
            <a:normAutofit/>
          </a:bodyPr>
          <a:lstStyle/>
          <a:p>
            <a:r>
              <a:rPr lang="en-GB" sz="900" dirty="0">
                <a:solidFill>
                  <a:srgbClr val="FFFFFF"/>
                </a:solidFill>
              </a:rPr>
              <a:t>Separation of concerns:</a:t>
            </a:r>
          </a:p>
          <a:p>
            <a:pPr lvl="1"/>
            <a:r>
              <a:rPr lang="en-GB" sz="900" dirty="0">
                <a:solidFill>
                  <a:srgbClr val="FFFFFF"/>
                </a:solidFill>
              </a:rPr>
              <a:t>Focused layers for easier maintenance, cleanliness, and understanding</a:t>
            </a:r>
          </a:p>
          <a:p>
            <a:pPr lvl="1"/>
            <a:r>
              <a:rPr lang="en-GB" sz="900" dirty="0">
                <a:solidFill>
                  <a:srgbClr val="FFFFFF"/>
                </a:solidFill>
              </a:rPr>
              <a:t>Role-specific modifications within each layer</a:t>
            </a:r>
          </a:p>
          <a:p>
            <a:r>
              <a:rPr lang="en-GB" sz="900" dirty="0">
                <a:solidFill>
                  <a:srgbClr val="FFFFFF"/>
                </a:solidFill>
              </a:rPr>
              <a:t>Flexibility:</a:t>
            </a:r>
          </a:p>
          <a:p>
            <a:pPr lvl="1"/>
            <a:r>
              <a:rPr lang="en-GB" sz="900" dirty="0">
                <a:solidFill>
                  <a:srgbClr val="FFFFFF"/>
                </a:solidFill>
              </a:rPr>
              <a:t>Independent layers for making changes without impacting others</a:t>
            </a:r>
          </a:p>
          <a:p>
            <a:pPr lvl="1"/>
            <a:r>
              <a:rPr lang="en-GB" sz="900" dirty="0">
                <a:solidFill>
                  <a:srgbClr val="FFFFFF"/>
                </a:solidFill>
              </a:rPr>
              <a:t>Prevention of bugs and issues during layer modifications</a:t>
            </a:r>
          </a:p>
          <a:p>
            <a:r>
              <a:rPr lang="en-GB" sz="900" dirty="0">
                <a:solidFill>
                  <a:srgbClr val="FFFFFF"/>
                </a:solidFill>
              </a:rPr>
              <a:t>Reusability:</a:t>
            </a:r>
          </a:p>
          <a:p>
            <a:pPr lvl="1"/>
            <a:r>
              <a:rPr lang="en-GB" sz="900" dirty="0">
                <a:solidFill>
                  <a:srgbClr val="FFFFFF"/>
                </a:solidFill>
              </a:rPr>
              <a:t>Layers can be utilised by other applications with similar concerns and functionality</a:t>
            </a:r>
          </a:p>
          <a:p>
            <a:r>
              <a:rPr lang="en-GB" sz="900" dirty="0">
                <a:solidFill>
                  <a:srgbClr val="FFFFFF"/>
                </a:solidFill>
              </a:rPr>
              <a:t>Increased testability:</a:t>
            </a:r>
          </a:p>
          <a:p>
            <a:pPr lvl="1"/>
            <a:r>
              <a:rPr lang="en-GB" sz="900" dirty="0">
                <a:solidFill>
                  <a:srgbClr val="FFFFFF"/>
                </a:solidFill>
              </a:rPr>
              <a:t>Independent testing of each layer</a:t>
            </a:r>
          </a:p>
          <a:p>
            <a:pPr lvl="1"/>
            <a:r>
              <a:rPr lang="en-GB" sz="900" dirty="0">
                <a:solidFill>
                  <a:srgbClr val="FFFFFF"/>
                </a:solidFill>
              </a:rPr>
              <a:t>Smaller, specific tests for individual application components</a:t>
            </a:r>
          </a:p>
        </p:txBody>
      </p:sp>
      <p:sp useBgFill="1">
        <p:nvSpPr>
          <p:cNvPr id="1030" name="Rectangle 1042">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039DE09-CCA1-9977-8C73-35E17B1D24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84" r="65214"/>
          <a:stretch/>
        </p:blipFill>
        <p:spPr bwMode="auto">
          <a:xfrm>
            <a:off x="5600228" y="716693"/>
            <a:ext cx="2499257" cy="370501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794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5" name="Picture 3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7" name="Picture 3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9" name="Rectangle 3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8" name="Rectangle 42">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7939" y="0"/>
            <a:ext cx="9144000" cy="5143500"/>
          </a:xfrm>
          <a:prstGeom prst="rect">
            <a:avLst/>
          </a:prstGeom>
        </p:spPr>
      </p:pic>
      <p:sp>
        <p:nvSpPr>
          <p:cNvPr id="47" name="Rectangle 46">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000"/>
              <a:t>Coding standard</a:t>
            </a:r>
            <a:br>
              <a:rPr lang="en-US" sz="2000"/>
            </a:br>
            <a:r>
              <a:rPr lang="en-US" sz="2000">
                <a:effectLst/>
              </a:rPr>
              <a:t>Five Essential Design Principles (SOLID)</a:t>
            </a:r>
            <a:endParaRPr lang="en-US" sz="200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5707" y="832794"/>
            <a:ext cx="8188233" cy="23541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50">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2">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7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fontScale="90000"/>
          </a:bodyPr>
          <a:lstStyle/>
          <a:p>
            <a:pPr algn="r" defTabSz="914400"/>
            <a:r>
              <a:rPr lang="en-US" sz="3600" dirty="0"/>
              <a:t>.NET application demonstration</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Picture 3" descr="Red green refactoring in TDD">
            <a:extLst>
              <a:ext uri="{FF2B5EF4-FFF2-40B4-BE49-F238E27FC236}">
                <a16:creationId xmlns:a16="http://schemas.microsoft.com/office/drawing/2014/main" id="{DABDB60F-2580-DAA1-4328-A52869B0AE37}"/>
              </a:ext>
            </a:extLst>
          </p:cNvPr>
          <p:cNvPicPr>
            <a:picLocks noChangeAspect="1"/>
          </p:cNvPicPr>
          <p:nvPr/>
        </p:nvPicPr>
        <p:blipFill rotWithShape="1">
          <a:blip r:embed="rId3">
            <a:extLst>
              <a:ext uri="{28A0092B-C50C-407E-A947-70E740481C1C}">
                <a14:useLocalDpi xmlns:a14="http://schemas.microsoft.com/office/drawing/2010/main" val="0"/>
              </a:ext>
            </a:extLst>
          </a:blip>
          <a:srcRect l="15138" t="-2924" r="22896" b="2922"/>
          <a:stretch/>
        </p:blipFill>
        <p:spPr bwMode="auto">
          <a:xfrm>
            <a:off x="3738758" y="261729"/>
            <a:ext cx="5405242" cy="4881770"/>
          </a:xfrm>
          <a:prstGeom prst="rect">
            <a:avLst/>
          </a:prstGeom>
          <a:noFill/>
          <a:ln>
            <a:noFill/>
          </a:ln>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91850-D73A-D84D-7530-0972DEBA03A8}"/>
              </a:ext>
            </a:extLst>
          </p:cNvPr>
          <p:cNvSpPr>
            <a:spLocks noGrp="1"/>
          </p:cNvSpPr>
          <p:nvPr>
            <p:ph type="title"/>
          </p:nvPr>
        </p:nvSpPr>
        <p:spPr>
          <a:xfrm>
            <a:off x="510241" y="564921"/>
            <a:ext cx="2759271" cy="810703"/>
          </a:xfrm>
        </p:spPr>
        <p:txBody>
          <a:bodyPr>
            <a:normAutofit/>
          </a:bodyPr>
          <a:lstStyle/>
          <a:p>
            <a:r>
              <a:rPr lang="en-GB" sz="2400"/>
              <a:t>Test driven development</a:t>
            </a:r>
          </a:p>
        </p:txBody>
      </p:sp>
      <p:pic>
        <p:nvPicPr>
          <p:cNvPr id="15" name="Picture 14">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 name="Content Placeholder 2">
            <a:extLst>
              <a:ext uri="{FF2B5EF4-FFF2-40B4-BE49-F238E27FC236}">
                <a16:creationId xmlns:a16="http://schemas.microsoft.com/office/drawing/2014/main" id="{24508E12-0F41-077B-967B-802B93EA5054}"/>
              </a:ext>
            </a:extLst>
          </p:cNvPr>
          <p:cNvSpPr>
            <a:spLocks noGrp="1"/>
          </p:cNvSpPr>
          <p:nvPr>
            <p:ph idx="1"/>
          </p:nvPr>
        </p:nvSpPr>
        <p:spPr>
          <a:xfrm>
            <a:off x="510240" y="1752654"/>
            <a:ext cx="2979579" cy="2699487"/>
          </a:xfrm>
        </p:spPr>
        <p:txBody>
          <a:bodyPr>
            <a:normAutofit/>
          </a:bodyPr>
          <a:lstStyle/>
          <a:p>
            <a:pPr marL="228600" indent="-228600">
              <a:buFont typeface="+mj-lt"/>
              <a:buAutoNum type="arabicPeriod"/>
            </a:pPr>
            <a:r>
              <a:rPr lang="en-GB" sz="1200" dirty="0"/>
              <a:t>Understand requirements and write test case. </a:t>
            </a:r>
          </a:p>
          <a:p>
            <a:pPr marL="228600" indent="-228600">
              <a:buFont typeface="+mj-lt"/>
              <a:buAutoNum type="arabicPeriod"/>
            </a:pPr>
            <a:r>
              <a:rPr lang="en-GB" sz="1200" dirty="0"/>
              <a:t>Write test from test case and run test so it fails. </a:t>
            </a:r>
          </a:p>
          <a:p>
            <a:pPr marL="228600" indent="-228600">
              <a:buFont typeface="+mj-lt"/>
              <a:buAutoNum type="arabicPeriod"/>
            </a:pPr>
            <a:r>
              <a:rPr lang="en-GB" sz="1200" dirty="0"/>
              <a:t>Write implementation of functionality and rerun to test to pass. </a:t>
            </a:r>
          </a:p>
          <a:p>
            <a:pPr marL="228600" indent="-228600">
              <a:buFont typeface="+mj-lt"/>
              <a:buAutoNum type="arabicPeriod"/>
            </a:pPr>
            <a:r>
              <a:rPr lang="en-GB" sz="1200" dirty="0"/>
              <a:t>Refactor code. </a:t>
            </a:r>
          </a:p>
          <a:p>
            <a:pPr marL="228600" indent="-228600">
              <a:buFont typeface="+mj-lt"/>
              <a:buAutoNum type="arabicPeriod"/>
            </a:pPr>
            <a:r>
              <a:rPr lang="en-GB" sz="1200" dirty="0"/>
              <a:t>Repeat process for any </a:t>
            </a:r>
          </a:p>
        </p:txBody>
      </p:sp>
    </p:spTree>
    <p:extLst>
      <p:ext uri="{BB962C8B-B14F-4D97-AF65-F5344CB8AC3E}">
        <p14:creationId xmlns:p14="http://schemas.microsoft.com/office/powerpoint/2010/main" val="19280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4076163-0838-4BBE-9A78-8AA98A27B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1" name="Rectangle 50">
              <a:extLst>
                <a:ext uri="{FF2B5EF4-FFF2-40B4-BE49-F238E27FC236}">
                  <a16:creationId xmlns:a16="http://schemas.microsoft.com/office/drawing/2014/main" id="{76EB5644-8FFE-4B4B-925B-03BFD502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3B8C615-84E5-4E32-B595-1BBEA313D2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4" name="Rectangle 53">
            <a:extLst>
              <a:ext uri="{FF2B5EF4-FFF2-40B4-BE49-F238E27FC236}">
                <a16:creationId xmlns:a16="http://schemas.microsoft.com/office/drawing/2014/main" id="{8CF564A5-DFD7-430A-B4D5-CA0DB482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56" name="Picture 55">
            <a:extLst>
              <a:ext uri="{FF2B5EF4-FFF2-40B4-BE49-F238E27FC236}">
                <a16:creationId xmlns:a16="http://schemas.microsoft.com/office/drawing/2014/main" id="{83E54AF3-C488-49B7-9715-D679311BDA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2974807" cy="2699487"/>
          </a:xfrm>
        </p:spPr>
        <p:txBody>
          <a:bodyPr>
            <a:normAutofit/>
          </a:bodyPr>
          <a:lstStyle/>
          <a:p>
            <a:r>
              <a:rPr lang="en-GB" sz="1100"/>
              <a:t>Wireframes were created for the UI.</a:t>
            </a:r>
          </a:p>
          <a:p>
            <a:r>
              <a:rPr lang="en-GB" sz="1100"/>
              <a:t>These were then reviewed and had feedback from stakeholders in the project.</a:t>
            </a:r>
          </a:p>
          <a:p>
            <a:r>
              <a:rPr lang="en-GB" sz="1100"/>
              <a:t>Prioritization of accessibility, simplicity, and inclusion</a:t>
            </a:r>
          </a:p>
          <a:p>
            <a:r>
              <a:rPr lang="en-GB" sz="1100"/>
              <a:t>User-friendly interfaces and intuitive design principles</a:t>
            </a:r>
          </a:p>
          <a:p>
            <a:r>
              <a:rPr lang="en-GB" sz="1100"/>
              <a:t>Integration of ethical principles for a responsible software development environment</a:t>
            </a:r>
          </a:p>
          <a:p>
            <a:r>
              <a:rPr lang="en-GB" sz="1100"/>
              <a:t>Efficient and responsible user experience</a:t>
            </a:r>
          </a:p>
        </p:txBody>
      </p:sp>
      <p:sp>
        <p:nvSpPr>
          <p:cNvPr id="58" name="Rectangle 57">
            <a:extLst>
              <a:ext uri="{FF2B5EF4-FFF2-40B4-BE49-F238E27FC236}">
                <a16:creationId xmlns:a16="http://schemas.microsoft.com/office/drawing/2014/main" id="{2DB4415C-6AA7-4D8A-B76B-F97256A8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4775" y="-1"/>
            <a:ext cx="5229225" cy="5143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4"/>
          <a:srcRect l="27905" r="11659" b="2"/>
          <a:stretch/>
        </p:blipFill>
        <p:spPr>
          <a:xfrm>
            <a:off x="3986217" y="10"/>
            <a:ext cx="2540220" cy="3194373"/>
          </a:xfrm>
          <a:prstGeom prst="rect">
            <a:avLst/>
          </a:prstGeom>
          <a:ln>
            <a:noFill/>
          </a:ln>
          <a:effectLst/>
        </p:spPr>
      </p:pic>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7" b="20354"/>
          <a:stretch/>
        </p:blipFill>
        <p:spPr>
          <a:xfrm>
            <a:off x="6603773" y="10"/>
            <a:ext cx="2532171" cy="1562891"/>
          </a:xfrm>
          <a:prstGeom prst="rect">
            <a:avLst/>
          </a:prstGeom>
          <a:ln>
            <a:noFill/>
          </a:ln>
          <a:effectLst/>
        </p:spPr>
      </p:pic>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6"/>
          <a:srcRect r="-7" b="19620"/>
          <a:stretch/>
        </p:blipFill>
        <p:spPr>
          <a:xfrm>
            <a:off x="6603773" y="1622181"/>
            <a:ext cx="2532171" cy="157220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7">
            <a:extLst>
              <a:ext uri="{28A0092B-C50C-407E-A947-70E740481C1C}">
                <a14:useLocalDpi xmlns:a14="http://schemas.microsoft.com/office/drawing/2010/main" val="0"/>
              </a:ext>
            </a:extLst>
          </a:blip>
          <a:srcRect r="-4" b="53274"/>
          <a:stretch/>
        </p:blipFill>
        <p:spPr>
          <a:xfrm>
            <a:off x="3986212" y="3263732"/>
            <a:ext cx="5157786" cy="1879769"/>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Sprint 1</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3102093" cy="2699487"/>
          </a:xfrm>
        </p:spPr>
        <p:txBody>
          <a:bodyPr>
            <a:normAutofit/>
          </a:bodyPr>
          <a:lstStyle/>
          <a:p>
            <a:pPr marL="0" indent="0">
              <a:buNone/>
            </a:pPr>
            <a:r>
              <a:rPr lang="en-GB" sz="1400" b="0" i="0" dirty="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dirty="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4"/>
          <a:stretch/>
        </p:blipFill>
        <p:spPr>
          <a:xfrm>
            <a:off x="3957067" y="1611637"/>
            <a:ext cx="4727351" cy="189736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510240" y="1752654"/>
            <a:ext cx="3102093" cy="269948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 b="1" dirty="0"/>
              <a:t>Landing Page Overview:</a:t>
            </a:r>
          </a:p>
          <a:p>
            <a:pPr lvl="1" indent="-228600" defTabSz="914400">
              <a:lnSpc>
                <a:spcPct val="90000"/>
              </a:lnSpc>
              <a:spcAft>
                <a:spcPts val="600"/>
              </a:spcAft>
              <a:buFont typeface="Arial" panose="020B0604020202020204" pitchFamily="34" charset="0"/>
              <a:buChar char="•"/>
            </a:pPr>
            <a:r>
              <a:rPr lang="en-US" sz="800" dirty="0"/>
              <a:t>Design a comprehensive landing page showcasing the application's functionality.</a:t>
            </a:r>
          </a:p>
          <a:p>
            <a:pPr lvl="1" indent="-228600" defTabSz="914400">
              <a:lnSpc>
                <a:spcPct val="90000"/>
              </a:lnSpc>
              <a:spcAft>
                <a:spcPts val="600"/>
              </a:spcAft>
              <a:buFont typeface="Arial" panose="020B0604020202020204" pitchFamily="34" charset="0"/>
              <a:buChar char="•"/>
            </a:pPr>
            <a:r>
              <a:rPr lang="en-US" sz="800" dirty="0"/>
              <a:t>Incorporate interactive elements, like buttons and forms, for an engaging and user-friendly experience.</a:t>
            </a:r>
          </a:p>
          <a:p>
            <a:pPr indent="-228600" defTabSz="914400">
              <a:lnSpc>
                <a:spcPct val="90000"/>
              </a:lnSpc>
              <a:spcAft>
                <a:spcPts val="600"/>
              </a:spcAft>
              <a:buFont typeface="Arial" panose="020B0604020202020204" pitchFamily="34" charset="0"/>
              <a:buChar char="•"/>
            </a:pPr>
            <a:r>
              <a:rPr lang="en-US" sz="800" b="1" dirty="0"/>
              <a:t>User Feedback and Implementation:</a:t>
            </a:r>
          </a:p>
          <a:p>
            <a:pPr lvl="1" indent="-228600" defTabSz="914400">
              <a:lnSpc>
                <a:spcPct val="90000"/>
              </a:lnSpc>
              <a:spcAft>
                <a:spcPts val="600"/>
              </a:spcAft>
              <a:buFont typeface="Arial" panose="020B0604020202020204" pitchFamily="34" charset="0"/>
              <a:buChar char="•"/>
            </a:pPr>
            <a:r>
              <a:rPr lang="en-US" sz="800" dirty="0"/>
              <a:t>Incorporate user's full name instead of email as the username in the top right corner of the page, based on project sponsor feedback.</a:t>
            </a:r>
          </a:p>
          <a:p>
            <a:pPr lvl="1" indent="-228600" defTabSz="914400">
              <a:lnSpc>
                <a:spcPct val="90000"/>
              </a:lnSpc>
              <a:spcAft>
                <a:spcPts val="600"/>
              </a:spcAft>
              <a:buFont typeface="Arial" panose="020B0604020202020204" pitchFamily="34" charset="0"/>
              <a:buChar char="•"/>
            </a:pPr>
            <a:r>
              <a:rPr lang="en-US" sz="800" dirty="0"/>
              <a:t>Utilize Microsoft Graph API to retrieve user information, including first and last name.</a:t>
            </a:r>
          </a:p>
          <a:p>
            <a:pPr indent="-228600" defTabSz="914400">
              <a:lnSpc>
                <a:spcPct val="90000"/>
              </a:lnSpc>
              <a:spcAft>
                <a:spcPts val="600"/>
              </a:spcAft>
              <a:buFont typeface="Arial" panose="020B0604020202020204" pitchFamily="34" charset="0"/>
              <a:buChar char="•"/>
            </a:pPr>
            <a:r>
              <a:rPr lang="en-US" sz="800" b="1" dirty="0"/>
              <a:t>Challenges and Optimization:</a:t>
            </a:r>
          </a:p>
          <a:p>
            <a:pPr lvl="1" indent="-228600" defTabSz="914400">
              <a:lnSpc>
                <a:spcPct val="90000"/>
              </a:lnSpc>
              <a:spcAft>
                <a:spcPts val="600"/>
              </a:spcAft>
              <a:buFont typeface="Arial" panose="020B0604020202020204" pitchFamily="34" charset="0"/>
              <a:buChar char="•"/>
            </a:pPr>
            <a:r>
              <a:rPr lang="en-US" sz="8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800" dirty="0"/>
              <a:t>Optimize page performance to minimize load times and enhance overall user experience.</a:t>
            </a:r>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597122"/>
            <a:ext cx="4727351" cy="19263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212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459582" y="1585404"/>
            <a:ext cx="3495103" cy="347315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r>
              <a:rPr lang="en-US" sz="800" b="1" dirty="0"/>
              <a:t>Creating Post User Interface:</a:t>
            </a:r>
          </a:p>
          <a:p>
            <a:pPr lvl="1" indent="-228600" defTabSz="914400">
              <a:lnSpc>
                <a:spcPct val="90000"/>
              </a:lnSpc>
              <a:spcAft>
                <a:spcPts val="600"/>
              </a:spcAft>
              <a:buFont typeface="Arial" panose="020B0604020202020204" pitchFamily="34" charset="0"/>
              <a:buChar char="•"/>
            </a:pPr>
            <a:r>
              <a:rPr lang="en-US" sz="800" dirty="0"/>
              <a:t>Design an intuitive and easy-to-navigate user interface for creating posts.</a:t>
            </a:r>
          </a:p>
          <a:p>
            <a:pPr lvl="1" indent="-228600" defTabSz="914400">
              <a:lnSpc>
                <a:spcPct val="90000"/>
              </a:lnSpc>
              <a:spcAft>
                <a:spcPts val="600"/>
              </a:spcAft>
              <a:buFont typeface="Arial" panose="020B0604020202020204" pitchFamily="34" charset="0"/>
              <a:buChar char="•"/>
            </a:pPr>
            <a:r>
              <a:rPr lang="en-US" sz="800" dirty="0"/>
              <a:t>Implement the interface using the </a:t>
            </a:r>
            <a:r>
              <a:rPr lang="en-US" sz="800" dirty="0" err="1"/>
              <a:t>Blazor</a:t>
            </a:r>
            <a:r>
              <a:rPr lang="en-US" sz="800" dirty="0"/>
              <a:t> framework.</a:t>
            </a:r>
          </a:p>
          <a:p>
            <a:pPr indent="-228600" defTabSz="914400">
              <a:lnSpc>
                <a:spcPct val="90000"/>
              </a:lnSpc>
              <a:spcAft>
                <a:spcPts val="600"/>
              </a:spcAft>
              <a:buFont typeface="Arial" panose="020B0604020202020204" pitchFamily="34" charset="0"/>
              <a:buChar char="•"/>
            </a:pPr>
            <a:r>
              <a:rPr lang="en-US" sz="800" b="1" dirty="0"/>
              <a:t>Post Creation Options:</a:t>
            </a:r>
          </a:p>
          <a:p>
            <a:pPr lvl="1" indent="-228600" defTabSz="914400">
              <a:lnSpc>
                <a:spcPct val="90000"/>
              </a:lnSpc>
              <a:spcAft>
                <a:spcPts val="600"/>
              </a:spcAft>
              <a:buFont typeface="Arial" panose="020B0604020202020204" pitchFamily="34" charset="0"/>
              <a:buChar char="•"/>
            </a:pPr>
            <a:r>
              <a:rPr lang="en-US" sz="800" dirty="0"/>
              <a:t>Enable users to select the type of post they want to create (link, book, or free-form).</a:t>
            </a:r>
          </a:p>
          <a:p>
            <a:pPr lvl="1" indent="-228600" defTabSz="914400">
              <a:lnSpc>
                <a:spcPct val="90000"/>
              </a:lnSpc>
              <a:spcAft>
                <a:spcPts val="600"/>
              </a:spcAft>
              <a:buFont typeface="Arial" panose="020B0604020202020204" pitchFamily="34" charset="0"/>
              <a:buChar char="•"/>
            </a:pPr>
            <a:r>
              <a:rPr lang="en-US" sz="800" dirty="0"/>
              <a:t>Collect necessary information based on the selected post type, such as title, summary, and URL for links and books, and free-form text for free-form posts.</a:t>
            </a:r>
          </a:p>
          <a:p>
            <a:pPr lvl="1" indent="-228600" defTabSz="914400">
              <a:lnSpc>
                <a:spcPct val="90000"/>
              </a:lnSpc>
              <a:spcAft>
                <a:spcPts val="600"/>
              </a:spcAft>
              <a:buFont typeface="Arial" panose="020B0604020202020204" pitchFamily="34" charset="0"/>
              <a:buChar char="•"/>
            </a:pPr>
            <a:r>
              <a:rPr lang="en-US" sz="800" dirty="0"/>
              <a:t>Allow users to add tags to their posts.</a:t>
            </a:r>
          </a:p>
          <a:p>
            <a:pPr indent="-228600" defTabSz="914400">
              <a:lnSpc>
                <a:spcPct val="90000"/>
              </a:lnSpc>
              <a:spcAft>
                <a:spcPts val="600"/>
              </a:spcAft>
              <a:buFont typeface="Arial" panose="020B0604020202020204" pitchFamily="34" charset="0"/>
              <a:buChar char="•"/>
            </a:pPr>
            <a:r>
              <a:rPr lang="en-US" sz="800" b="1" dirty="0"/>
              <a:t>Challenges with </a:t>
            </a:r>
            <a:r>
              <a:rPr lang="en-US" sz="800" b="1" dirty="0" err="1"/>
              <a:t>Blazor</a:t>
            </a:r>
            <a:r>
              <a:rPr lang="en-US" sz="800" b="1" dirty="0"/>
              <a:t> Implementation:</a:t>
            </a:r>
          </a:p>
          <a:p>
            <a:pPr lvl="1" indent="-228600" defTabSz="914400">
              <a:lnSpc>
                <a:spcPct val="90000"/>
              </a:lnSpc>
              <a:spcAft>
                <a:spcPts val="600"/>
              </a:spcAft>
              <a:buFont typeface="Arial" panose="020B0604020202020204" pitchFamily="34" charset="0"/>
              <a:buChar char="•"/>
            </a:pPr>
            <a:r>
              <a:rPr lang="en-US" sz="8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800" dirty="0"/>
              <a:t>Invest time in resolving issues to ensure correct form behavior.</a:t>
            </a:r>
          </a:p>
          <a:p>
            <a:pPr indent="-228600" defTabSz="914400">
              <a:lnSpc>
                <a:spcPct val="90000"/>
              </a:lnSpc>
              <a:spcAft>
                <a:spcPts val="600"/>
              </a:spcAft>
              <a:buFont typeface="Arial" panose="020B0604020202020204" pitchFamily="34" charset="0"/>
              <a:buChar char="•"/>
            </a:pPr>
            <a:r>
              <a:rPr lang="en-US" sz="800" b="1" dirty="0"/>
              <a:t>User Interface with Tagging:</a:t>
            </a:r>
          </a:p>
          <a:p>
            <a:pPr lvl="1" indent="-228600" defTabSz="914400">
              <a:lnSpc>
                <a:spcPct val="90000"/>
              </a:lnSpc>
              <a:spcAft>
                <a:spcPts val="600"/>
              </a:spcAft>
              <a:buFont typeface="Arial" panose="020B0604020202020204" pitchFamily="34" charset="0"/>
              <a:buChar char="•"/>
            </a:pPr>
            <a:r>
              <a:rPr lang="en-US" sz="800" dirty="0"/>
              <a:t>Incorporate a dynamic input box for users to add tags to their posts.</a:t>
            </a:r>
          </a:p>
          <a:p>
            <a:pPr lvl="1" indent="-228600" defTabSz="914400">
              <a:lnSpc>
                <a:spcPct val="90000"/>
              </a:lnSpc>
              <a:spcAft>
                <a:spcPts val="600"/>
              </a:spcAft>
              <a:buFont typeface="Arial" panose="020B0604020202020204" pitchFamily="34" charset="0"/>
              <a:buChar char="•"/>
            </a:pPr>
            <a:r>
              <a:rPr lang="en-US" sz="800" dirty="0"/>
              <a:t>Provide functionality for users to delete tags from their posts.</a:t>
            </a:r>
          </a:p>
        </p:txBody>
      </p:sp>
      <p:pic>
        <p:nvPicPr>
          <p:cNvPr id="4" name="Picture 3" descr="Graphical user interface, application, Teams&#10;&#10;Description automatically generated">
            <a:extLst>
              <a:ext uri="{FF2B5EF4-FFF2-40B4-BE49-F238E27FC236}">
                <a16:creationId xmlns:a16="http://schemas.microsoft.com/office/drawing/2014/main" id="{45CA26AD-DE2F-2172-36D0-79AB75766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632577"/>
            <a:ext cx="4727351" cy="18554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010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a:t>
            </a:r>
          </a:p>
        </p:txBody>
      </p:sp>
      <p:pic>
        <p:nvPicPr>
          <p:cNvPr id="19" name="Picture 18">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8" name="Content Placeholder 7">
            <a:extLst>
              <a:ext uri="{FF2B5EF4-FFF2-40B4-BE49-F238E27FC236}">
                <a16:creationId xmlns:a16="http://schemas.microsoft.com/office/drawing/2014/main" id="{8E32152B-F9D3-C0E6-BA5D-B8D72778B677}"/>
              </a:ext>
            </a:extLst>
          </p:cNvPr>
          <p:cNvSpPr>
            <a:spLocks noGrp="1"/>
          </p:cNvSpPr>
          <p:nvPr>
            <p:ph idx="1"/>
          </p:nvPr>
        </p:nvSpPr>
        <p:spPr>
          <a:xfrm>
            <a:off x="510240" y="1752654"/>
            <a:ext cx="4817409" cy="2699487"/>
          </a:xfrm>
        </p:spPr>
        <p:txBody>
          <a:bodyPr>
            <a:normAutofit lnSpcReduction="10000"/>
          </a:bodyPr>
          <a:lstStyle/>
          <a:p>
            <a:endParaRPr lang="en-GB" sz="1500" dirty="0">
              <a:solidFill>
                <a:srgbClr val="FFFFFF"/>
              </a:solidFill>
            </a:endParaRPr>
          </a:p>
          <a:p>
            <a:r>
              <a:rPr lang="en-GB" sz="1300" dirty="0">
                <a:solidFill>
                  <a:srgbClr val="FFFFFF"/>
                </a:solidFill>
                <a:latin typeface="Abadi" panose="020B0604020104020204" pitchFamily="34" charset="0"/>
              </a:rPr>
              <a:t>Integration Testing Setup:</a:t>
            </a:r>
          </a:p>
          <a:p>
            <a:pPr lvl="1"/>
            <a:r>
              <a:rPr lang="en-GB" sz="1300" dirty="0">
                <a:solidFill>
                  <a:srgbClr val="FFFFFF"/>
                </a:solidFill>
                <a:latin typeface="Abadi" panose="020B0604020104020204" pitchFamily="34" charset="0"/>
              </a:rPr>
              <a:t>Separate Neo4j database created for testing</a:t>
            </a:r>
          </a:p>
          <a:p>
            <a:pPr lvl="1"/>
            <a:r>
              <a:rPr lang="en-GB" sz="1300" dirty="0">
                <a:solidFill>
                  <a:srgbClr val="FFFFFF"/>
                </a:solidFill>
                <a:latin typeface="Abadi" panose="020B0604020104020204" pitchFamily="34" charset="0"/>
              </a:rPr>
              <a:t>Does not impact the current Dev database for development purposes</a:t>
            </a:r>
          </a:p>
          <a:p>
            <a:r>
              <a:rPr lang="en-GB" sz="1300" dirty="0">
                <a:solidFill>
                  <a:srgbClr val="FFFFFF"/>
                </a:solidFill>
                <a:latin typeface="Abadi" panose="020B0604020104020204" pitchFamily="34" charset="0"/>
              </a:rPr>
              <a:t>Integration Testing Process:	</a:t>
            </a:r>
          </a:p>
          <a:p>
            <a:pPr lvl="1"/>
            <a:r>
              <a:rPr lang="en-GB" sz="1300" dirty="0">
                <a:solidFill>
                  <a:srgbClr val="FFFFFF"/>
                </a:solidFill>
                <a:latin typeface="Abadi" panose="020B0604020104020204" pitchFamily="34" charset="0"/>
              </a:rPr>
              <a:t>Utilizes </a:t>
            </a:r>
            <a:r>
              <a:rPr lang="en-GB" sz="1300" dirty="0" err="1">
                <a:solidFill>
                  <a:srgbClr val="FFFFFF"/>
                </a:solidFill>
                <a:latin typeface="Abadi" panose="020B0604020104020204" pitchFamily="34" charset="0"/>
              </a:rPr>
              <a:t>NUnit</a:t>
            </a:r>
            <a:r>
              <a:rPr lang="en-GB" sz="1300" dirty="0">
                <a:solidFill>
                  <a:srgbClr val="FFFFFF"/>
                </a:solidFill>
                <a:latin typeface="Abadi" panose="020B0604020104020204" pitchFamily="34" charset="0"/>
              </a:rPr>
              <a:t> framework</a:t>
            </a:r>
          </a:p>
          <a:p>
            <a:pPr lvl="1"/>
            <a:r>
              <a:rPr lang="en-GB" sz="1300" dirty="0">
                <a:solidFill>
                  <a:srgbClr val="FFFFFF"/>
                </a:solidFill>
                <a:latin typeface="Abadi" panose="020B0604020104020204" pitchFamily="34" charset="0"/>
              </a:rPr>
              <a:t>Teardown functionality clears down Neo4j graph database after each test</a:t>
            </a:r>
          </a:p>
          <a:p>
            <a:pPr lvl="1"/>
            <a:r>
              <a:rPr lang="en-GB" sz="1300" dirty="0">
                <a:solidFill>
                  <a:srgbClr val="FFFFFF"/>
                </a:solidFill>
                <a:latin typeface="Abadi" panose="020B0604020104020204" pitchFamily="34" charset="0"/>
              </a:rPr>
              <a:t>Ensures idempotent tests that can be repeated multiple times within a session</a:t>
            </a:r>
          </a:p>
          <a:p>
            <a:pPr lvl="1"/>
            <a:r>
              <a:rPr lang="en-GB" sz="1300" dirty="0">
                <a:solidFill>
                  <a:srgbClr val="FFFFFF"/>
                </a:solidFill>
                <a:latin typeface="Abadi" panose="020B0604020104020204" pitchFamily="34" charset="0"/>
              </a:rPr>
              <a:t>Maintains test consistency</a:t>
            </a:r>
            <a:endParaRPr lang="en-US" sz="1300" dirty="0">
              <a:solidFill>
                <a:srgbClr val="FFFFFF"/>
              </a:solidFill>
              <a:latin typeface="Abadi" panose="020B0604020104020204" pitchFamily="34" charset="0"/>
            </a:endParaRPr>
          </a:p>
        </p:txBody>
      </p:sp>
      <p:sp useBgFill="1">
        <p:nvSpPr>
          <p:cNvPr id="21" name="Rectangle 20">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a:effectLst/>
              </a:rPr>
              <a:t>Opportunity</a:t>
            </a:r>
            <a:br>
              <a:rPr lang="en-GB" sz="2500">
                <a:effectLst/>
              </a:rPr>
            </a:br>
            <a:r>
              <a:rPr lang="en-GB" sz="2500">
                <a:effectLst/>
              </a:rPr>
              <a:t>Revolutionizing Knowledge Sharing at MHR</a:t>
            </a:r>
            <a:endParaRPr lang="en-GB" sz="250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dirty="0"/>
              <a:t>Hosting Cost Analysis</a:t>
            </a:r>
          </a:p>
        </p:txBody>
      </p:sp>
      <p:pic>
        <p:nvPicPr>
          <p:cNvPr id="15" name="Picture 1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not linearly.</a:t>
            </a:r>
          </a:p>
          <a:p>
            <a:pPr lvl="1"/>
            <a:r>
              <a:rPr lang="en-GB" sz="1200" dirty="0"/>
              <a:t>Leveraging Kubernetes for resource optimization and scaling.</a:t>
            </a:r>
          </a:p>
          <a:p>
            <a:r>
              <a:rPr lang="en-GB" sz="1200" b="1" dirty="0"/>
              <a:t>Comparison with Nuclino Platform</a:t>
            </a:r>
            <a:r>
              <a:rPr lang="en-GB" sz="1200" dirty="0"/>
              <a:t>:</a:t>
            </a:r>
          </a:p>
          <a:p>
            <a:pPr lvl="1"/>
            <a:r>
              <a:rPr lang="en-GB" sz="1200" dirty="0"/>
              <a:t>Knowledge sharing platform: £13.90</a:t>
            </a:r>
          </a:p>
          <a:p>
            <a:pPr lvl="1"/>
            <a:r>
              <a:rPr lang="en-GB" sz="1200" dirty="0"/>
              <a:t>Nuclino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26">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29" name="Picture 28">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Time-consuming and inefficient process for accessing content</a:t>
            </a:r>
            <a:endParaRPr lang="en-GB" sz="110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1645</TotalTime>
  <Words>5587</Words>
  <Application>Microsoft Office PowerPoint</Application>
  <PresentationFormat>On-screen Show (16:9)</PresentationFormat>
  <Paragraphs>446</Paragraphs>
  <Slides>58</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Times New Roman</vt:lpstr>
      <vt:lpstr>Tenorite</vt:lpstr>
      <vt:lpstr>Verdana</vt:lpstr>
      <vt:lpstr>Arial</vt:lpstr>
      <vt:lpstr>Abadi</vt:lpstr>
      <vt:lpstr>Calibri</vt:lpstr>
      <vt:lpstr>Trebuchet MS</vt:lpstr>
      <vt:lpstr>Symbol</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Market Opportunity: Enhancing Search Capabilities in Knowledge Repositories</vt:lpstr>
      <vt:lpstr>Opportunity for Internal Knowledge-Sharing Platform</vt:lpstr>
      <vt:lpstr>Challenges</vt:lpstr>
      <vt:lpstr>Professional Issues Integrating BCS Code of Conduct</vt:lpstr>
      <vt:lpstr>Ethical Issues Preventing Unethical Practices</vt:lpstr>
      <vt:lpstr>Legal Issues Licensing, Intellectual Property, Data Ownership, and Source Control</vt:lpstr>
      <vt:lpstr>Social Issues Free Text Content and Content Sharing</vt:lpstr>
      <vt:lpstr>Project management</vt:lpstr>
      <vt:lpstr>Objectives</vt:lpstr>
      <vt:lpstr>Key functional requirements</vt:lpstr>
      <vt:lpstr>Key Non-Functional Requirements</vt:lpstr>
      <vt:lpstr>Project scope</vt:lpstr>
      <vt:lpstr>Project timeline</vt:lpstr>
      <vt:lpstr>Success Criteria</vt:lpstr>
      <vt:lpstr>System design</vt:lpstr>
      <vt:lpstr>Architecture Diagram</vt:lpstr>
      <vt:lpstr>Graph database design</vt:lpstr>
      <vt:lpstr>Layered architecture</vt:lpstr>
      <vt:lpstr>Coding standard Five Essential Design Principles (SOLID)</vt:lpstr>
      <vt:lpstr>.NET application demonstration</vt:lpstr>
      <vt:lpstr>Test driven development</vt:lpstr>
      <vt:lpstr>UX Designs</vt:lpstr>
      <vt:lpstr>Iterative development</vt:lpstr>
      <vt:lpstr>Sprint 1</vt:lpstr>
      <vt:lpstr>Sprint 1</vt:lpstr>
      <vt:lpstr>Sprint 2</vt:lpstr>
      <vt:lpstr>Sprint 2</vt:lpstr>
      <vt:lpstr>Sprint 2</vt:lpstr>
      <vt:lpstr>Sprint 3</vt:lpstr>
      <vt:lpstr>Sprint 3</vt:lpstr>
      <vt:lpstr>Sprint 3</vt:lpstr>
      <vt:lpstr>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vt:lpstr>
      <vt:lpstr>Hosting Cost Analysis</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170</cp:revision>
  <dcterms:modified xsi:type="dcterms:W3CDTF">2023-06-12T22:53:04Z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